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29"/>
  </p:notesMasterIdLst>
  <p:handoutMasterIdLst>
    <p:handoutMasterId r:id="rId30"/>
  </p:handoutMasterIdLst>
  <p:sldIdLst>
    <p:sldId id="347" r:id="rId2"/>
    <p:sldId id="339" r:id="rId3"/>
    <p:sldId id="349" r:id="rId4"/>
    <p:sldId id="348" r:id="rId5"/>
    <p:sldId id="342" r:id="rId6"/>
    <p:sldId id="350" r:id="rId7"/>
    <p:sldId id="351" r:id="rId8"/>
    <p:sldId id="352" r:id="rId9"/>
    <p:sldId id="341" r:id="rId10"/>
    <p:sldId id="345" r:id="rId11"/>
    <p:sldId id="353" r:id="rId12"/>
    <p:sldId id="354" r:id="rId13"/>
    <p:sldId id="355" r:id="rId14"/>
    <p:sldId id="346" r:id="rId15"/>
    <p:sldId id="357" r:id="rId16"/>
    <p:sldId id="359" r:id="rId17"/>
    <p:sldId id="360" r:id="rId18"/>
    <p:sldId id="363" r:id="rId19"/>
    <p:sldId id="356" r:id="rId20"/>
    <p:sldId id="362" r:id="rId21"/>
    <p:sldId id="364" r:id="rId22"/>
    <p:sldId id="365" r:id="rId23"/>
    <p:sldId id="366" r:id="rId24"/>
    <p:sldId id="370" r:id="rId25"/>
    <p:sldId id="367" r:id="rId26"/>
    <p:sldId id="368" r:id="rId27"/>
    <p:sldId id="369" r:id="rId2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dellelo" initials="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333CC"/>
    <a:srgbClr val="69340D"/>
    <a:srgbClr val="136789"/>
    <a:srgbClr val="526B6B"/>
    <a:srgbClr val="322E05"/>
    <a:srgbClr val="3E3805"/>
    <a:srgbClr val="26380C"/>
    <a:srgbClr val="506028"/>
    <a:srgbClr val="3399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579" autoAdjust="0"/>
    <p:restoredTop sz="86400" autoAdjust="0"/>
  </p:normalViewPr>
  <p:slideViewPr>
    <p:cSldViewPr>
      <p:cViewPr varScale="1">
        <p:scale>
          <a:sx n="60" d="100"/>
          <a:sy n="60" d="100"/>
        </p:scale>
        <p:origin x="1116" y="56"/>
      </p:cViewPr>
      <p:guideLst>
        <p:guide orient="horz" pos="2160"/>
        <p:guide pos="2880"/>
      </p:guideLst>
    </p:cSldViewPr>
  </p:slideViewPr>
  <p:outlineViewPr>
    <p:cViewPr>
      <p:scale>
        <a:sx n="33" d="100"/>
        <a:sy n="33" d="100"/>
      </p:scale>
      <p:origin x="0" y="-4254"/>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5" d="100"/>
          <a:sy n="85" d="100"/>
        </p:scale>
        <p:origin x="-383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DFFAB7-9EB2-42AE-B012-B876F6B6F628}" type="datetimeFigureOut">
              <a:rPr lang="en-US" smtClean="0"/>
              <a:t>8/30/2018</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509C29-5E82-41ED-8CE3-0988C23D1BE4}" type="slidenum">
              <a:rPr lang="en-US" smtClean="0"/>
              <a:t>‹#›</a:t>
            </a:fld>
            <a:endParaRPr lang="en-US" dirty="0"/>
          </a:p>
        </p:txBody>
      </p:sp>
    </p:spTree>
    <p:extLst>
      <p:ext uri="{BB962C8B-B14F-4D97-AF65-F5344CB8AC3E}">
        <p14:creationId xmlns:p14="http://schemas.microsoft.com/office/powerpoint/2010/main" val="3634110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dirty="0"/>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7B491A9-5D56-A448-96C7-EB6CC08E6C9E}" type="slidenum">
              <a:rPr lang="en-US" altLang="en-US"/>
              <a:pPr/>
              <a:t>‹#›</a:t>
            </a:fld>
            <a:endParaRPr lang="en-US" altLang="en-US" dirty="0"/>
          </a:p>
        </p:txBody>
      </p:sp>
    </p:spTree>
    <p:extLst>
      <p:ext uri="{BB962C8B-B14F-4D97-AF65-F5344CB8AC3E}">
        <p14:creationId xmlns:p14="http://schemas.microsoft.com/office/powerpoint/2010/main" val="8790979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a:t>
            </a:fld>
            <a:endParaRPr lang="en-US" altLang="en-US" dirty="0"/>
          </a:p>
        </p:txBody>
      </p:sp>
    </p:spTree>
    <p:extLst>
      <p:ext uri="{BB962C8B-B14F-4D97-AF65-F5344CB8AC3E}">
        <p14:creationId xmlns:p14="http://schemas.microsoft.com/office/powerpoint/2010/main" val="38377803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10</a:t>
            </a:fld>
            <a:endParaRPr lang="en-US" altLang="en-US" dirty="0"/>
          </a:p>
        </p:txBody>
      </p:sp>
    </p:spTree>
    <p:extLst>
      <p:ext uri="{BB962C8B-B14F-4D97-AF65-F5344CB8AC3E}">
        <p14:creationId xmlns:p14="http://schemas.microsoft.com/office/powerpoint/2010/main" val="18971771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11</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12</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14</a:t>
            </a:fld>
            <a:endParaRPr lang="en-US" altLang="en-US" dirty="0"/>
          </a:p>
        </p:txBody>
      </p:sp>
    </p:spTree>
    <p:extLst>
      <p:ext uri="{BB962C8B-B14F-4D97-AF65-F5344CB8AC3E}">
        <p14:creationId xmlns:p14="http://schemas.microsoft.com/office/powerpoint/2010/main" val="42144497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15</a:t>
            </a:fld>
            <a:endParaRPr lang="en-US" altLang="en-US" dirty="0"/>
          </a:p>
        </p:txBody>
      </p:sp>
    </p:spTree>
    <p:extLst>
      <p:ext uri="{BB962C8B-B14F-4D97-AF65-F5344CB8AC3E}">
        <p14:creationId xmlns:p14="http://schemas.microsoft.com/office/powerpoint/2010/main" val="23030036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17</a:t>
            </a:fld>
            <a:endParaRPr lang="en-US" altLang="en-US" dirty="0"/>
          </a:p>
        </p:txBody>
      </p:sp>
    </p:spTree>
    <p:extLst>
      <p:ext uri="{BB962C8B-B14F-4D97-AF65-F5344CB8AC3E}">
        <p14:creationId xmlns:p14="http://schemas.microsoft.com/office/powerpoint/2010/main" val="673933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19</a:t>
            </a:fld>
            <a:endParaRPr lang="en-US" altLang="en-US" dirty="0"/>
          </a:p>
        </p:txBody>
      </p:sp>
    </p:spTree>
    <p:extLst>
      <p:ext uri="{BB962C8B-B14F-4D97-AF65-F5344CB8AC3E}">
        <p14:creationId xmlns:p14="http://schemas.microsoft.com/office/powerpoint/2010/main" val="25138521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20</a:t>
            </a:fld>
            <a:endParaRPr lang="en-US" altLang="en-US" dirty="0"/>
          </a:p>
        </p:txBody>
      </p:sp>
    </p:spTree>
    <p:extLst>
      <p:ext uri="{BB962C8B-B14F-4D97-AF65-F5344CB8AC3E}">
        <p14:creationId xmlns:p14="http://schemas.microsoft.com/office/powerpoint/2010/main" val="17164945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that dfbetas is not covered in the textbook</a:t>
            </a:r>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21</a:t>
            </a:fld>
            <a:endParaRPr lang="en-US" altLang="en-US" dirty="0"/>
          </a:p>
        </p:txBody>
      </p:sp>
    </p:spTree>
    <p:extLst>
      <p:ext uri="{BB962C8B-B14F-4D97-AF65-F5344CB8AC3E}">
        <p14:creationId xmlns:p14="http://schemas.microsoft.com/office/powerpoint/2010/main" val="24091682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22</a:t>
            </a:fld>
            <a:endParaRPr lang="en-US" altLang="en-US" dirty="0"/>
          </a:p>
        </p:txBody>
      </p:sp>
    </p:spTree>
    <p:extLst>
      <p:ext uri="{BB962C8B-B14F-4D97-AF65-F5344CB8AC3E}">
        <p14:creationId xmlns:p14="http://schemas.microsoft.com/office/powerpoint/2010/main" val="19352823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a:t>
            </a:fld>
            <a:endParaRPr lang="en-US" altLang="en-US" dirty="0"/>
          </a:p>
        </p:txBody>
      </p:sp>
    </p:spTree>
    <p:extLst>
      <p:ext uri="{BB962C8B-B14F-4D97-AF65-F5344CB8AC3E}">
        <p14:creationId xmlns:p14="http://schemas.microsoft.com/office/powerpoint/2010/main" val="26554536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23</a:t>
            </a:fld>
            <a:endParaRPr lang="en-US" altLang="en-US" dirty="0"/>
          </a:p>
        </p:txBody>
      </p:sp>
    </p:spTree>
    <p:extLst>
      <p:ext uri="{BB962C8B-B14F-4D97-AF65-F5344CB8AC3E}">
        <p14:creationId xmlns:p14="http://schemas.microsoft.com/office/powerpoint/2010/main" val="3618878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Note that </a:t>
            </a:r>
            <a:r>
              <a:rPr lang="en-US" altLang="en-US" dirty="0" err="1" smtClean="0"/>
              <a:t>dffits</a:t>
            </a:r>
            <a:r>
              <a:rPr lang="en-US" altLang="en-US" dirty="0" smtClean="0"/>
              <a:t> is not covered in the textbook</a:t>
            </a:r>
            <a:endParaRPr lang="en-US" alt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24</a:t>
            </a:fld>
            <a:endParaRPr lang="en-US" altLang="en-US" dirty="0"/>
          </a:p>
        </p:txBody>
      </p:sp>
    </p:spTree>
    <p:extLst>
      <p:ext uri="{BB962C8B-B14F-4D97-AF65-F5344CB8AC3E}">
        <p14:creationId xmlns:p14="http://schemas.microsoft.com/office/powerpoint/2010/main" val="34577743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25</a:t>
            </a:fld>
            <a:endParaRPr lang="en-US" altLang="en-US" dirty="0"/>
          </a:p>
        </p:txBody>
      </p:sp>
    </p:spTree>
    <p:extLst>
      <p:ext uri="{BB962C8B-B14F-4D97-AF65-F5344CB8AC3E}">
        <p14:creationId xmlns:p14="http://schemas.microsoft.com/office/powerpoint/2010/main" val="19005222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26</a:t>
            </a:fld>
            <a:endParaRPr lang="en-US" altLang="en-US" dirty="0"/>
          </a:p>
        </p:txBody>
      </p:sp>
    </p:spTree>
    <p:extLst>
      <p:ext uri="{BB962C8B-B14F-4D97-AF65-F5344CB8AC3E}">
        <p14:creationId xmlns:p14="http://schemas.microsoft.com/office/powerpoint/2010/main" val="25615274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27</a:t>
            </a:fld>
            <a:endParaRPr lang="en-US" altLang="en-US" dirty="0"/>
          </a:p>
        </p:txBody>
      </p:sp>
    </p:spTree>
    <p:extLst>
      <p:ext uri="{BB962C8B-B14F-4D97-AF65-F5344CB8AC3E}">
        <p14:creationId xmlns:p14="http://schemas.microsoft.com/office/powerpoint/2010/main" val="12233185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3</a:t>
            </a:fld>
            <a:endParaRPr lang="en-US" altLang="en-US" dirty="0"/>
          </a:p>
        </p:txBody>
      </p:sp>
    </p:spTree>
    <p:extLst>
      <p:ext uri="{BB962C8B-B14F-4D97-AF65-F5344CB8AC3E}">
        <p14:creationId xmlns:p14="http://schemas.microsoft.com/office/powerpoint/2010/main" val="32593242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4</a:t>
            </a:fld>
            <a:endParaRPr lang="en-US" altLang="en-US" dirty="0"/>
          </a:p>
        </p:txBody>
      </p:sp>
    </p:spTree>
    <p:extLst>
      <p:ext uri="{BB962C8B-B14F-4D97-AF65-F5344CB8AC3E}">
        <p14:creationId xmlns:p14="http://schemas.microsoft.com/office/powerpoint/2010/main" val="25907272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5</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6</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7</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8</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9</a:t>
            </a:fld>
            <a:endParaRPr lang="en-US" altLang="en-US" dirty="0"/>
          </a:p>
        </p:txBody>
      </p:sp>
    </p:spTree>
    <p:extLst>
      <p:ext uri="{BB962C8B-B14F-4D97-AF65-F5344CB8AC3E}">
        <p14:creationId xmlns:p14="http://schemas.microsoft.com/office/powerpoint/2010/main" val="28489470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17"/>
        <p:cNvGrpSpPr/>
        <p:nvPr/>
      </p:nvGrpSpPr>
      <p:grpSpPr>
        <a:xfrm>
          <a:off x="0" y="0"/>
          <a:ext cx="0" cy="0"/>
          <a:chOff x="0" y="0"/>
          <a:chExt cx="0" cy="0"/>
        </a:xfrm>
      </p:grpSpPr>
      <p:sp>
        <p:nvSpPr>
          <p:cNvPr id="5" name="Rectangle 4"/>
          <p:cNvSpPr/>
          <p:nvPr userDrawn="1"/>
        </p:nvSpPr>
        <p:spPr>
          <a:xfrm>
            <a:off x="0" y="2166816"/>
            <a:ext cx="9144000" cy="2524369"/>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526B6B"/>
              </a:buClr>
            </a:pPr>
            <a:endParaRPr lang="en-US" dirty="0"/>
          </a:p>
        </p:txBody>
      </p:sp>
      <p:sp>
        <p:nvSpPr>
          <p:cNvPr id="2" name="Title 1"/>
          <p:cNvSpPr>
            <a:spLocks noGrp="1"/>
          </p:cNvSpPr>
          <p:nvPr>
            <p:ph type="title"/>
          </p:nvPr>
        </p:nvSpPr>
        <p:spPr>
          <a:xfrm>
            <a:off x="457200" y="2362200"/>
            <a:ext cx="8229600" cy="1257306"/>
          </a:xfrm>
        </p:spPr>
        <p:txBody>
          <a:bodyPr/>
          <a:lstStyle>
            <a:lvl1pPr algn="ctr">
              <a:defRPr>
                <a:solidFill>
                  <a:schemeClr val="tx1"/>
                </a:solidFill>
              </a:defRPr>
            </a:lvl1pPr>
          </a:lstStyle>
          <a:p>
            <a:r>
              <a:rPr lang="en-US" dirty="0" smtClean="0"/>
              <a:t>Click to edit Master title style</a:t>
            </a:r>
            <a:endParaRPr lang="en-US" dirty="0"/>
          </a:p>
        </p:txBody>
      </p:sp>
      <p:sp>
        <p:nvSpPr>
          <p:cNvPr id="8" name="Subtitle 1"/>
          <p:cNvSpPr>
            <a:spLocks noGrp="1"/>
          </p:cNvSpPr>
          <p:nvPr>
            <p:ph sz="quarter" idx="15"/>
          </p:nvPr>
        </p:nvSpPr>
        <p:spPr>
          <a:xfrm>
            <a:off x="703196" y="3771906"/>
            <a:ext cx="7737608" cy="672804"/>
          </a:xfrm>
        </p:spPr>
        <p:txBody>
          <a:bodyPr/>
          <a:lstStyle>
            <a:lvl1pPr algn="l">
              <a:buClr>
                <a:srgbClr val="3333CC"/>
              </a:buClr>
              <a:defRPr/>
            </a:lvl1pPr>
            <a:lvl2pPr algn="l">
              <a:buClr>
                <a:srgbClr val="3333CC"/>
              </a:buClr>
              <a:defRPr/>
            </a:lvl2pPr>
            <a:lvl3pPr algn="l">
              <a:buClr>
                <a:srgbClr val="3333CC"/>
              </a:buClr>
              <a:defRPr/>
            </a:lvl3pPr>
            <a:lvl4pPr algn="l">
              <a:buClr>
                <a:srgbClr val="3333CC"/>
              </a:buClr>
              <a:defRPr/>
            </a:lvl4pPr>
            <a:lvl5pPr algn="l">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668788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8" name="Content Placeholder 7"/>
          <p:cNvSpPr>
            <a:spLocks noGrp="1"/>
          </p:cNvSpPr>
          <p:nvPr>
            <p:ph sz="quarter" idx="10"/>
          </p:nvPr>
        </p:nvSpPr>
        <p:spPr>
          <a:xfrm>
            <a:off x="247305" y="1407393"/>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417784"/>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p:cNvSpPr>
            <a:spLocks noGrp="1"/>
          </p:cNvSpPr>
          <p:nvPr>
            <p:ph sz="quarter" idx="12"/>
          </p:nvPr>
        </p:nvSpPr>
        <p:spPr>
          <a:xfrm>
            <a:off x="228600" y="4724400"/>
            <a:ext cx="8458200" cy="114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265543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990600" y="3200400"/>
            <a:ext cx="1990680" cy="1219200"/>
          </a:xfrm>
        </p:spPr>
        <p:txBody>
          <a:bodyPr/>
          <a:lstStyle/>
          <a:p>
            <a:endParaRPr lang="en-US" dirty="0"/>
          </a:p>
        </p:txBody>
      </p:sp>
      <p:sp>
        <p:nvSpPr>
          <p:cNvPr id="16" name="Table Placeholder 15"/>
          <p:cNvSpPr>
            <a:spLocks noGrp="1"/>
          </p:cNvSpPr>
          <p:nvPr>
            <p:ph type="tbl" sz="quarter" idx="12"/>
          </p:nvPr>
        </p:nvSpPr>
        <p:spPr>
          <a:xfrm>
            <a:off x="6172200" y="3200400"/>
            <a:ext cx="2362200" cy="12192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3505200" y="3200400"/>
            <a:ext cx="2057400" cy="1219200"/>
          </a:xfrm>
        </p:spPr>
        <p:txBody>
          <a:bodyPr/>
          <a:lstStyle/>
          <a:p>
            <a:endParaRPr lang="en-US" dirty="0"/>
          </a:p>
        </p:txBody>
      </p:sp>
      <p:sp>
        <p:nvSpPr>
          <p:cNvPr id="7" name="Picture Placeholder 6"/>
          <p:cNvSpPr>
            <a:spLocks noGrp="1"/>
          </p:cNvSpPr>
          <p:nvPr>
            <p:ph type="pic" sz="quarter" idx="14"/>
          </p:nvPr>
        </p:nvSpPr>
        <p:spPr>
          <a:xfrm>
            <a:off x="5715000" y="3048000"/>
            <a:ext cx="914400" cy="2057400"/>
          </a:xfrm>
        </p:spPr>
        <p:txBody>
          <a:bodyPr/>
          <a:lstStyle/>
          <a:p>
            <a:endParaRPr lang="en-US"/>
          </a:p>
        </p:txBody>
      </p:sp>
    </p:spTree>
    <p:extLst>
      <p:ext uri="{BB962C8B-B14F-4D97-AF65-F5344CB8AC3E}">
        <p14:creationId xmlns:p14="http://schemas.microsoft.com/office/powerpoint/2010/main" val="37374066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 y="76200"/>
            <a:ext cx="905256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287653"/>
      </p:ext>
    </p:extLst>
  </p:cSld>
  <p:clrMap bg1="lt1" tx1="dk1" bg2="lt2" tx2="dk2" accent1="accent1" accent2="accent2" accent3="accent3" accent4="accent4" accent5="accent5" accent6="accent6" hlink="hlink" folHlink="folHlink"/>
  <p:sldLayoutIdLst>
    <p:sldLayoutId id="2147483703" r:id="rId1"/>
    <p:sldLayoutId id="2147483696" r:id="rId2"/>
    <p:sldLayoutId id="2147483697" r:id="rId3"/>
  </p:sldLayoutIdLst>
  <p:transition spd="med">
    <p:fade/>
  </p:transition>
  <p:timing>
    <p:tnLst>
      <p:par>
        <p:cTn id="1" dur="indefinite" restart="never" nodeType="tmRoot"/>
      </p:par>
    </p:tnLst>
  </p:timing>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461963" indent="-461963" algn="l" defTabSz="914400" rtl="0" eaLnBrk="1" latinLnBrk="0" hangingPunct="1">
        <a:spcBef>
          <a:spcPct val="20000"/>
        </a:spcBef>
        <a:buClr>
          <a:srgbClr val="3333CC"/>
        </a:buClr>
        <a:buFont typeface="Arial" pitchFamily="34" charset="0"/>
        <a:buChar char="•"/>
        <a:defRPr sz="2600" kern="1200">
          <a:solidFill>
            <a:schemeClr val="tx1"/>
          </a:solidFill>
          <a:latin typeface="Arial" pitchFamily="34" charset="0"/>
          <a:ea typeface="+mn-ea"/>
          <a:cs typeface="Arial" pitchFamily="34" charset="0"/>
        </a:defRPr>
      </a:lvl1pPr>
      <a:lvl2pPr marL="914400" indent="-457200" algn="l" defTabSz="914400" rtl="0" eaLnBrk="1" latinLnBrk="0" hangingPunct="1">
        <a:spcBef>
          <a:spcPct val="20000"/>
        </a:spcBef>
        <a:buClr>
          <a:srgbClr val="3333CC"/>
        </a:buClr>
        <a:buFont typeface="Arial" pitchFamily="34" charset="0"/>
        <a:buChar char="–"/>
        <a:defRPr sz="2400" kern="1200">
          <a:solidFill>
            <a:schemeClr val="tx1"/>
          </a:solidFill>
          <a:latin typeface="Arial" pitchFamily="34" charset="0"/>
          <a:ea typeface="+mn-ea"/>
          <a:cs typeface="Arial" pitchFamily="34" charset="0"/>
        </a:defRPr>
      </a:lvl2pPr>
      <a:lvl3pPr marL="1371600" indent="-457200" algn="l" defTabSz="914400" rtl="0" eaLnBrk="1" latinLnBrk="0" hangingPunct="1">
        <a:spcBef>
          <a:spcPct val="20000"/>
        </a:spcBef>
        <a:buClr>
          <a:srgbClr val="3333CC"/>
        </a:buClr>
        <a:buFont typeface="Wingdings" pitchFamily="2" charset="2"/>
        <a:buChar char="§"/>
        <a:defRPr sz="2200" kern="1200">
          <a:solidFill>
            <a:schemeClr val="tx1"/>
          </a:solidFill>
          <a:latin typeface="Arial" pitchFamily="34" charset="0"/>
          <a:ea typeface="+mn-ea"/>
          <a:cs typeface="Arial" pitchFamily="34" charset="0"/>
        </a:defRPr>
      </a:lvl3pPr>
      <a:lvl4pPr marL="1820863" indent="-449263" algn="l" defTabSz="914400" rtl="0" eaLnBrk="1" latinLnBrk="0" hangingPunct="1">
        <a:spcBef>
          <a:spcPct val="20000"/>
        </a:spcBef>
        <a:buClr>
          <a:srgbClr val="3333CC"/>
        </a:buClr>
        <a:buFont typeface="Courier New" pitchFamily="49" charset="0"/>
        <a:buChar char="o"/>
        <a:defRPr sz="2000" kern="1200">
          <a:solidFill>
            <a:schemeClr val="tx1"/>
          </a:solidFill>
          <a:latin typeface="Arial" pitchFamily="34" charset="0"/>
          <a:ea typeface="+mn-ea"/>
          <a:cs typeface="Arial" pitchFamily="34" charset="0"/>
        </a:defRPr>
      </a:lvl4pPr>
      <a:lvl5pPr marL="2286000" indent="-457200" algn="l" defTabSz="914400" rtl="0" eaLnBrk="1" latinLnBrk="0" hangingPunct="1">
        <a:spcBef>
          <a:spcPct val="20000"/>
        </a:spcBef>
        <a:buClr>
          <a:srgbClr val="3333CC"/>
        </a:buClr>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3.xml"/><Relationship Id="rId1" Type="http://schemas.openxmlformats.org/officeDocument/2006/relationships/vmlDrawing" Target="../drawings/vmlDrawing4.vml"/><Relationship Id="rId4" Type="http://schemas.openxmlformats.org/officeDocument/2006/relationships/image" Target="../media/image15.wmf"/></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image" Target="../media/image24.wmf"/><Relationship Id="rId4" Type="http://schemas.openxmlformats.org/officeDocument/2006/relationships/oleObject" Target="../embeddings/oleObject5.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wmf"/><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image" Target="../media/image2.wmf"/><Relationship Id="rId5" Type="http://schemas.openxmlformats.org/officeDocument/2006/relationships/oleObject" Target="../embeddings/oleObject2.bin"/><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7.png"/><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image" Target="../media/image6.png"/><Relationship Id="rId5" Type="http://schemas.openxmlformats.org/officeDocument/2006/relationships/image" Target="../media/image5.wmf"/><Relationship Id="rId4" Type="http://schemas.openxmlformats.org/officeDocument/2006/relationships/oleObject" Target="../embeddings/oleObject3.bin"/></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38395"/>
            <a:ext cx="8229600" cy="1143005"/>
          </a:xfrm>
        </p:spPr>
        <p:txBody>
          <a:bodyPr>
            <a:normAutofit/>
          </a:bodyPr>
          <a:lstStyle/>
          <a:p>
            <a:r>
              <a:rPr lang="en-US" b="1" dirty="0" smtClean="0">
                <a:solidFill>
                  <a:schemeClr val="bg1"/>
                </a:solidFill>
              </a:rPr>
              <a:t>Section 4.4</a:t>
            </a:r>
            <a:endParaRPr lang="en-US" b="1" dirty="0">
              <a:solidFill>
                <a:schemeClr val="bg1"/>
              </a:solidFill>
            </a:endParaRPr>
          </a:p>
        </p:txBody>
      </p:sp>
      <p:sp>
        <p:nvSpPr>
          <p:cNvPr id="3" name="Text Placeholder 2"/>
          <p:cNvSpPr>
            <a:spLocks noGrp="1"/>
          </p:cNvSpPr>
          <p:nvPr>
            <p:ph sz="quarter" idx="15"/>
          </p:nvPr>
        </p:nvSpPr>
        <p:spPr>
          <a:xfrm>
            <a:off x="703196" y="3657600"/>
            <a:ext cx="7737608" cy="611640"/>
          </a:xfrm>
          <a:noFill/>
        </p:spPr>
        <p:txBody>
          <a:bodyPr anchor="ctr">
            <a:normAutofit/>
          </a:bodyPr>
          <a:lstStyle/>
          <a:p>
            <a:pPr algn="ctr">
              <a:spcBef>
                <a:spcPts val="0"/>
              </a:spcBef>
              <a:buClr>
                <a:srgbClr val="008080"/>
              </a:buClr>
              <a:buSzPct val="25000"/>
              <a:buNone/>
            </a:pPr>
            <a:r>
              <a:rPr lang="en-US" altLang="en-US" sz="3400" dirty="0">
                <a:solidFill>
                  <a:schemeClr val="bg1"/>
                </a:solidFill>
                <a:ea typeface="Arial Black"/>
              </a:rPr>
              <a:t>Chapter 4</a:t>
            </a:r>
            <a:endParaRPr lang="en-US" sz="3400" dirty="0" smtClean="0">
              <a:solidFill>
                <a:schemeClr val="bg1"/>
              </a:solidFill>
            </a:endParaRPr>
          </a:p>
        </p:txBody>
      </p:sp>
    </p:spTree>
    <p:extLst>
      <p:ext uri="{BB962C8B-B14F-4D97-AF65-F5344CB8AC3E}">
        <p14:creationId xmlns:p14="http://schemas.microsoft.com/office/powerpoint/2010/main" val="1905179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Studentized </a:t>
            </a:r>
            <a:r>
              <a:rPr lang="en-US" dirty="0" smtClean="0"/>
              <a:t>Residuals (2 of 2)</a:t>
            </a:r>
            <a:endParaRPr lang="en-US" dirty="0"/>
          </a:p>
        </p:txBody>
      </p:sp>
      <p:pic>
        <p:nvPicPr>
          <p:cNvPr id="10" name="Picture 2" descr="Two command lines followed by a table consisting of 8 rows and 7 columns. The command lines read as follows: &#10;Prompt, mode 13 equals l m (Gold approximately equals Year, data equals Long Jump Olympics 2016)&#10;Prompt, sort (r student (model), decreasing equals True)&#10;The data from the table read as follows:&#10;&#10;Column 1: Row 1, 16; Row 2, 3.5651; Row 3, 18; Row 4, 0.4009; Row 5, 2; Row 6, negative 0.0240; Row 7, 13; Row 8, negative 0.6457.&#10;Column 2: Row 1, 21; Row 2, 1.3015; Row 3, 4; Row 4, 0.3366; Row 5, 25; Row 6, negative 0.0270; Row 7, 3; Row 8, negative 0.6922.&#10;Column 3: Row 1, 10; Row 2, 1.2540; Row 3, 8; Row 4, 0.3277; Row 5, 15; Row 6, negative 0.1019; Row 7, 26; Row 8, negative 1.2621.&#10;Column 4: Row 1, 19; Row 2, 1.9598; Row 3, 14; Row 4, 0.2835; Row 5, 9; Row 6, negative 0.2187; Row 7, 12; Row 8, negative 1.5141.&#10;Column 5: Row 1, 22; Row 2, 0.8866; Row 3, 17; Row 4, 0.1677; Row 5, 11; Row 6, negative 0.2754; Row 7, 28; Row 8, negative 1.5525.&#10;Column 6: Row 1, 20; Row 2, 0.7594; Row 3, 23; Row 4, 0.0128; Row 5, 1; Row 6, negative 0.4514; Row 7, 27; Row 8, negative 1.6334. &#10;Column 7: Row 1, 5; Row 2, 0.6165; Row 3, 24; Row 4, 0.0127; Row 5,7; Row 6, negative 0.5960; Row 7, 6; Row 8, negative 1.6395."/>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381000" y="2209800"/>
            <a:ext cx="8423910" cy="33737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954819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“Trick” to Find Studentized </a:t>
            </a:r>
            <a:r>
              <a:rPr lang="en-US" dirty="0" smtClean="0"/>
              <a:t>Residual</a:t>
            </a:r>
            <a:endParaRPr lang="en-US" dirty="0"/>
          </a:p>
        </p:txBody>
      </p:sp>
      <p:pic>
        <p:nvPicPr>
          <p:cNvPr id="6" name="Picture 2" descr="A set of four instructions are followed by a table titled coefficient. The instructions read as follows: &#10;Prompt, index equals rep (0, 28)&#10;Prompt, index [16] equals 1&#10;Prompt, Model 4 equals lm (Gold is similar to Year plus index, data equals Long Jump Olmpics 2016)&#10;Prompt, summary (model 4)&#10;The table comprises of three rows and four columns. The row headers are intercept, year, and index. The column headers are Estimate, standard error, t value, Pr (Prompt absolute value of t).The data from the table read as follows: &#10;Row 1 – Intercept: Estimate, negative 16.10938; standard  error, 2.21625; t value, negative 7.27; Pr (Prompt absolute value of t), 1.3e minus 07.&#10;Row 2 – Year: Estimate, 0.01231; standard error, 0.00113; t value, 10.88; Pr (Prompt absolute value of t), 5.7e minus 11.&#10;Row 3 – Index: Estimate, 0.78330; standard error, 0.21971; t value, 3.57; Pr (Prompt absolute value of t), 0.0015.&#10;An arrow pointing at the value 3.57 reads Prompt r student (model3) [16]; 16; 3.57"/>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768481" y="1921533"/>
            <a:ext cx="7537764" cy="40574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213070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Influence</a:t>
            </a:r>
          </a:p>
        </p:txBody>
      </p:sp>
      <p:sp>
        <p:nvSpPr>
          <p:cNvPr id="3" name="Content Placeholder 2"/>
          <p:cNvSpPr>
            <a:spLocks noGrp="1"/>
          </p:cNvSpPr>
          <p:nvPr>
            <p:ph idx="1"/>
          </p:nvPr>
        </p:nvSpPr>
        <p:spPr>
          <a:xfrm>
            <a:off x="243114" y="1631498"/>
            <a:ext cx="8610600" cy="932368"/>
          </a:xfrm>
        </p:spPr>
        <p:txBody>
          <a:bodyPr>
            <a:normAutofit/>
          </a:bodyPr>
          <a:lstStyle/>
          <a:p>
            <a:pPr marL="0" indent="0">
              <a:buNone/>
            </a:pPr>
            <a:r>
              <a:rPr lang="en-US" dirty="0"/>
              <a:t>The effect of a single data point on the regression line depends on</a:t>
            </a:r>
            <a:r>
              <a:rPr lang="en-US" dirty="0" smtClean="0"/>
              <a:t>:</a:t>
            </a:r>
            <a:endParaRPr lang="en-US" dirty="0"/>
          </a:p>
        </p:txBody>
      </p:sp>
      <p:pic>
        <p:nvPicPr>
          <p:cNvPr id="11" name="Picture 2" descr="(a) how well it matches the open quotes trend close quotes of the rest of points (labeled residual) and (b) how open quotes unusual is its predictor value (labeled leverage)."/>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959427" y="2865293"/>
            <a:ext cx="7117773" cy="24418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2"/>
          <p:cNvSpPr>
            <a:spLocks noGrp="1"/>
          </p:cNvSpPr>
          <p:nvPr>
            <p:ph type="body" sz="quarter" idx="10"/>
          </p:nvPr>
        </p:nvSpPr>
        <p:spPr>
          <a:xfrm>
            <a:off x="3322295" y="5515998"/>
            <a:ext cx="2512473" cy="503802"/>
          </a:xfrm>
        </p:spPr>
        <p:txBody>
          <a:bodyPr/>
          <a:lstStyle/>
          <a:p>
            <a:pPr marL="0" indent="0">
              <a:buNone/>
            </a:pPr>
            <a:r>
              <a:rPr lang="en-US" dirty="0"/>
              <a:t>Combine both</a:t>
            </a:r>
            <a:r>
              <a:rPr lang="en-US" dirty="0" smtClean="0"/>
              <a:t>?</a:t>
            </a:r>
            <a:endParaRPr lang="en-US" dirty="0"/>
          </a:p>
        </p:txBody>
      </p:sp>
    </p:spTree>
    <p:extLst>
      <p:ext uri="{BB962C8B-B14F-4D97-AF65-F5344CB8AC3E}">
        <p14:creationId xmlns:p14="http://schemas.microsoft.com/office/powerpoint/2010/main" val="12013035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Cook’s </a:t>
            </a:r>
            <a:r>
              <a:rPr lang="en-US" dirty="0" smtClean="0"/>
              <a:t>Distance (1 of 2)</a:t>
            </a:r>
            <a:endParaRPr lang="en-US" dirty="0"/>
          </a:p>
        </p:txBody>
      </p:sp>
      <p:sp>
        <p:nvSpPr>
          <p:cNvPr id="3" name="Content Placeholder 2"/>
          <p:cNvSpPr>
            <a:spLocks noGrp="1"/>
          </p:cNvSpPr>
          <p:nvPr>
            <p:ph idx="1"/>
          </p:nvPr>
        </p:nvSpPr>
        <p:spPr>
          <a:xfrm>
            <a:off x="243114" y="1415142"/>
            <a:ext cx="8610600" cy="1404258"/>
          </a:xfrm>
        </p:spPr>
        <p:txBody>
          <a:bodyPr/>
          <a:lstStyle/>
          <a:p>
            <a:pPr marL="0" indent="0">
              <a:buNone/>
            </a:pPr>
            <a:r>
              <a:rPr lang="en-US" dirty="0"/>
              <a:t>Measure influence with </a:t>
            </a:r>
            <a:r>
              <a:rPr lang="en-US" i="1" dirty="0"/>
              <a:t>both</a:t>
            </a:r>
            <a:r>
              <a:rPr lang="en-US" dirty="0"/>
              <a:t> poor fit (</a:t>
            </a:r>
            <a:r>
              <a:rPr lang="en-US" i="1" dirty="0"/>
              <a:t>stdres</a:t>
            </a:r>
            <a:r>
              <a:rPr lang="en-US" i="1" baseline="-25000" dirty="0"/>
              <a:t>i</a:t>
            </a:r>
            <a:r>
              <a:rPr lang="en-US" dirty="0"/>
              <a:t>) and high leverage (</a:t>
            </a:r>
            <a:r>
              <a:rPr lang="en-US" i="1" dirty="0"/>
              <a:t>h</a:t>
            </a:r>
            <a:r>
              <a:rPr lang="en-US" i="1" baseline="-25000" dirty="0"/>
              <a:t>i</a:t>
            </a:r>
            <a:r>
              <a:rPr lang="en-US" dirty="0" smtClean="0"/>
              <a:t>).</a:t>
            </a:r>
          </a:p>
          <a:p>
            <a:pPr marL="0" indent="0">
              <a:buNone/>
            </a:pPr>
            <a:r>
              <a:rPr lang="en-US" dirty="0"/>
              <a:t>For simple linear regression</a:t>
            </a:r>
            <a:r>
              <a:rPr lang="en-US" dirty="0" smtClean="0"/>
              <a:t>:</a:t>
            </a:r>
            <a:endParaRPr lang="en-US" dirty="0"/>
          </a:p>
        </p:txBody>
      </p:sp>
      <p:graphicFrame>
        <p:nvGraphicFramePr>
          <p:cNvPr id="9" name="Object 8" descr="D subscript i equals (stdres subscript i) squared over 2 (h subscript i over 1 minus h subscript i)"/>
          <p:cNvGraphicFramePr>
            <a:graphicFrameLocks noGrp="1" noChangeAspect="1"/>
          </p:cNvGraphicFramePr>
          <p:nvPr>
            <p:extLst>
              <p:ext uri="{D42A27DB-BD31-4B8C-83A1-F6EECF244321}">
                <p14:modId xmlns:p14="http://schemas.microsoft.com/office/powerpoint/2010/main" val="3515505339"/>
              </p:ext>
            </p:extLst>
          </p:nvPr>
        </p:nvGraphicFramePr>
        <p:xfrm>
          <a:off x="2165284" y="3087241"/>
          <a:ext cx="3476756" cy="1099442"/>
        </p:xfrm>
        <a:graphic>
          <a:graphicData uri="http://schemas.openxmlformats.org/presentationml/2006/ole">
            <mc:AlternateContent xmlns:mc="http://schemas.openxmlformats.org/markup-compatibility/2006">
              <mc:Choice xmlns:v="urn:schemas-microsoft-com:vml" Requires="v">
                <p:oleObj spid="_x0000_s17653" name="Equation" r:id="rId3" imgW="1523880" imgH="482400" progId="Equation.DSMT4">
                  <p:embed/>
                </p:oleObj>
              </mc:Choice>
              <mc:Fallback>
                <p:oleObj name="Equation" r:id="rId3" imgW="1523880" imgH="482400" progId="Equation.DSMT4">
                  <p:embed/>
                  <p:pic>
                    <p:nvPicPr>
                      <p:cNvPr id="0" name="Object 3"/>
                      <p:cNvPicPr>
                        <a:picLocks noGrp="1" noChangeAspect="1" noChangeArrowheads="1"/>
                      </p:cNvPicPr>
                      <p:nvPr/>
                    </p:nvPicPr>
                    <p:blipFill>
                      <a:blip r:embed="rId4"/>
                      <a:srcRect/>
                      <a:stretch>
                        <a:fillRect/>
                      </a:stretch>
                    </p:blipFill>
                    <p:spPr bwMode="auto">
                      <a:xfrm>
                        <a:off x="2165284" y="3087241"/>
                        <a:ext cx="3476756" cy="1099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Content Placeholder 3"/>
          <p:cNvSpPr>
            <a:spLocks noGrp="1"/>
          </p:cNvSpPr>
          <p:nvPr>
            <p:ph type="body" sz="quarter" idx="10"/>
          </p:nvPr>
        </p:nvSpPr>
        <p:spPr>
          <a:xfrm>
            <a:off x="241662" y="4724400"/>
            <a:ext cx="8749938" cy="990600"/>
          </a:xfrm>
        </p:spPr>
        <p:txBody>
          <a:bodyPr>
            <a:normAutofit/>
          </a:bodyPr>
          <a:lstStyle/>
          <a:p>
            <a:pPr marL="0" indent="0">
              <a:buNone/>
            </a:pPr>
            <a:r>
              <a:rPr lang="en-US" b="1" dirty="0" smtClean="0"/>
              <a:t>R: </a:t>
            </a:r>
            <a:r>
              <a:rPr lang="en-US" b="1" dirty="0" err="1" smtClean="0">
                <a:latin typeface="Courier New" panose="02070309020205020404" pitchFamily="49" charset="0"/>
                <a:cs typeface="Courier New" panose="02070309020205020404" pitchFamily="49" charset="0"/>
              </a:rPr>
              <a:t>cooks.distance</a:t>
            </a:r>
            <a:r>
              <a:rPr lang="en-US" b="1" dirty="0" smtClean="0">
                <a:latin typeface="Courier New" panose="02070309020205020404" pitchFamily="49" charset="0"/>
                <a:cs typeface="Courier New" panose="02070309020205020404" pitchFamily="49" charset="0"/>
              </a:rPr>
              <a:t>(</a:t>
            </a:r>
            <a:r>
              <a:rPr lang="en-US" b="1" dirty="0" err="1" smtClean="0">
                <a:latin typeface="Courier New" panose="02070309020205020404" pitchFamily="49" charset="0"/>
                <a:cs typeface="Courier New" panose="02070309020205020404" pitchFamily="49" charset="0"/>
              </a:rPr>
              <a:t>mymodel</a:t>
            </a:r>
            <a:r>
              <a:rPr lang="en-US" b="1" dirty="0" smtClean="0">
                <a:latin typeface="Courier New" panose="02070309020205020404" pitchFamily="49" charset="0"/>
                <a:cs typeface="Courier New" panose="02070309020205020404" pitchFamily="49" charset="0"/>
              </a:rPr>
              <a:t>)</a:t>
            </a:r>
            <a:endParaRPr lang="en-US" dirty="0" smtClean="0">
              <a:latin typeface="Courier New" panose="02070309020205020404" pitchFamily="49" charset="0"/>
              <a:cs typeface="Courier New" panose="02070309020205020404" pitchFamily="49" charset="0"/>
            </a:endParaRPr>
          </a:p>
          <a:p>
            <a:pPr marL="0" indent="0">
              <a:buNone/>
            </a:pPr>
            <a:r>
              <a:rPr lang="en-US" dirty="0" smtClean="0"/>
              <a:t>Look for : D</a:t>
            </a:r>
            <a:r>
              <a:rPr lang="en-US" i="1" baseline="-25000" dirty="0" smtClean="0"/>
              <a:t>i</a:t>
            </a:r>
            <a:r>
              <a:rPr lang="en-US" baseline="-25000" dirty="0" smtClean="0"/>
              <a:t>  </a:t>
            </a:r>
            <a:r>
              <a:rPr lang="en-US" dirty="0" smtClean="0"/>
              <a:t>&gt; 0.5 (mild) or </a:t>
            </a:r>
            <a:r>
              <a:rPr lang="en-US" dirty="0"/>
              <a:t>D</a:t>
            </a:r>
            <a:r>
              <a:rPr lang="en-US" i="1" baseline="-25000" dirty="0"/>
              <a:t>i</a:t>
            </a:r>
            <a:r>
              <a:rPr lang="en-US" baseline="-25000" dirty="0"/>
              <a:t>  </a:t>
            </a:r>
            <a:r>
              <a:rPr lang="en-US" dirty="0"/>
              <a:t>&gt; 1</a:t>
            </a:r>
            <a:endParaRPr lang="en-US" baseline="-25000" dirty="0"/>
          </a:p>
        </p:txBody>
      </p:sp>
    </p:spTree>
    <p:extLst>
      <p:ext uri="{BB962C8B-B14F-4D97-AF65-F5344CB8AC3E}">
        <p14:creationId xmlns:p14="http://schemas.microsoft.com/office/powerpoint/2010/main" val="22734339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Cook’s </a:t>
            </a:r>
            <a:r>
              <a:rPr lang="en-US" dirty="0" smtClean="0"/>
              <a:t>Distance (2 of 2)</a:t>
            </a:r>
            <a:endParaRPr lang="en-US" dirty="0"/>
          </a:p>
        </p:txBody>
      </p:sp>
      <p:pic>
        <p:nvPicPr>
          <p:cNvPr id="10" name="Picture 2" descr="Two command lines followed by a table consisting of 12 rows and 5 columns. The command lines read as follows: &#10;Prompt, mode 13 equals l m (Gold approximately equals Year, data equals Long Jump Olympics 2016)&#10;Prompt, sort (Cooks. distance (model 13), decreasing equals True)&#10;The data from the table read as follows: &#10;Column 1: Row 1, 16; Row 2, 0.1733088; Row 3, 21; Row 4, 0.0518924; Row 5, 19; Row 6, 0.0233402; Row 7, 13; Row 8, 0.0079463; Row 9, 14; Row 10, 0.0015448; Row 11, 25; Row 12, 0.0000384. &#10;Column 2: Row 1, 28; Row 2, 0.1644109; Row 3, 12; Row 4, 0.0419332; Row 5, 5; Row 6, 0.0206505; Row 7, 4; Row 8, 0.006999; Row 9, 9; Row 10, 0.0014572; Row 11, 24; Row 12, 0.0000075. &#10;Column 3: Row 1, 27; Row 2, 0.1606366; Row 3, 10; Row 4, 0.0404837; Row 5, 20; Row 6, 0.0164711; Row 7, 18; Row 8, 0.0038101; Row 9, 17; Row 10, 0.0006171; Row 11, 23; Row 12, 0.0000068. &#10;Column 4: Row 1, 6; Row 2, 0.1054080; Row 3, 3; Row 4, 0.0309428; Row 5, 1; Row 6, 0.0158078; Row 7, 8; Row 8, 0.0036616; Row 9, 15; Row 10, 0.0002043; Row 11, Blank; Row 12, Blank. &#10;Column 5: Row 1, 26; Row 2, 0.0887550; Row 3, 22; Row 4, 0.0280289; Row 5, 7; Row 6, 0.0134968; Row 7, 11; Row 8, 0.0015916; Row 9, 2; Row 10, 0.0000402; Row 11, Blank; Row 12, Blank."/>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1433619" y="1561109"/>
            <a:ext cx="6171120" cy="36924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type="body" sz="quarter" idx="10"/>
          </p:nvPr>
        </p:nvSpPr>
        <p:spPr>
          <a:xfrm>
            <a:off x="241662" y="5592198"/>
            <a:ext cx="8673738" cy="503802"/>
          </a:xfrm>
        </p:spPr>
        <p:txBody>
          <a:bodyPr>
            <a:normAutofit/>
          </a:bodyPr>
          <a:lstStyle/>
          <a:p>
            <a:pPr marL="0" indent="0">
              <a:buNone/>
            </a:pPr>
            <a:r>
              <a:rPr lang="en-US" dirty="0"/>
              <a:t>(no cases have high </a:t>
            </a:r>
            <a:r>
              <a:rPr lang="en-US" dirty="0" smtClean="0"/>
              <a:t>Cook’s </a:t>
            </a:r>
            <a:r>
              <a:rPr lang="en-US" dirty="0"/>
              <a:t>D</a:t>
            </a:r>
            <a:r>
              <a:rPr lang="en-US" dirty="0" smtClean="0"/>
              <a:t>)</a:t>
            </a:r>
            <a:endParaRPr lang="en-US" dirty="0"/>
          </a:p>
        </p:txBody>
      </p:sp>
    </p:spTree>
    <p:extLst>
      <p:ext uri="{BB962C8B-B14F-4D97-AF65-F5344CB8AC3E}">
        <p14:creationId xmlns:p14="http://schemas.microsoft.com/office/powerpoint/2010/main" val="13616765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Residual Plots in </a:t>
            </a:r>
            <a:r>
              <a:rPr lang="en-US" dirty="0" smtClean="0"/>
              <a:t>R</a:t>
            </a:r>
            <a:endParaRPr lang="en-US" dirty="0"/>
          </a:p>
        </p:txBody>
      </p:sp>
      <p:pic>
        <p:nvPicPr>
          <p:cNvPr id="15" name="Picture 2" descr="Two instructions read as follows: (1) Prompt model3 equals lm (Gold is similar to Year, data equals Long Jump Olympics 2016) and (2) plot (model3) hash tag produces four plots. "/>
          <p:cNvPicPr>
            <a:picLocks noGrp="1" noChangeAspect="1" noChangeArrowheads="1"/>
          </p:cNvPicPr>
          <p:nvPr>
            <p:ph type="pic" sz="quarter" idx="14"/>
          </p:nvPr>
        </p:nvPicPr>
        <p:blipFill>
          <a:blip r:embed="rId3">
            <a:extLst>
              <a:ext uri="{28A0092B-C50C-407E-A947-70E740481C1C}">
                <a14:useLocalDpi xmlns:a14="http://schemas.microsoft.com/office/drawing/2010/main" val="0"/>
              </a:ext>
            </a:extLst>
          </a:blip>
          <a:stretch>
            <a:fillRect/>
          </a:stretch>
        </p:blipFill>
        <p:spPr bwMode="auto">
          <a:xfrm>
            <a:off x="1247656" y="1508199"/>
            <a:ext cx="6617864" cy="549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Placeholder 13" descr="Four graphs are plotted.&#10;The first graph plots fitted values l m (Gold is similar to year) on the horizontal axis and residuals on the vertical axis. A regression line corresponds to 0.0 residuals. A curve extends from around (7.2, negative 0.05), peaks at around (8.3, 0.05), and terminates at around (8.8, negative 0.35). A total of 28 curves lie around the curve. The point at (7.5, negative 0.4) is marked as 6, the point at (8.1, 0.79) is marked as 16, and the point at (8.7, negative 0.4) is marked as 27. &#10;The second graph plots fitted values lm (Gold is similar to year) on the horizontal axis and square root of standardized residuals on the vertical axis. A curve extends from around (7.2, 0.6), gradually slopes upward, and terminates at around (8.8, negative 0.8). A total of 28 curves lie around the curve. The point at (7.5, 1.4) is marked as 6, the point at (8.1, 1.53) is marked as 16, and the point at (8.7, 1.2) is marked as 27. &#10;The third graph plots fitted values theoretical quantiles lm (gold is similar to year) on the horizontal axis and standardized residuals on the vertical axis. A straight line slopes upward from around (negative 2.1, negative 2), gradually slopes upward, and terminates at around (2.2, 1.8). A total of 28 points lie close to the line. The point at (negative 2.1, negative 2) is marked as 6, the point at (2, 3) is marked as 16, and the point at (negative 1.5) is marked as 27. &#10;The fourth graph plots leverage lm (Gold is similar to year) on the horizontal axis and standardized residuals on the vertical axis. A regression curve corresponds to 0 residuals. Cooks distance is marked at negative 1 mark on the vertical axis. A curve extends from around (0.04, 0), peaks at around (0.06, 0.5), and terminates at around (0.125, negative 1). A dotted curve extends from around (0.07, 3.5) and slopes down to (0.13, 2.5). The curve is labeled as 0.5. A total of 28 curves lie around the curve. The point at (0.04, 3) is marked as 6, the point at (0.10, negative 1.7) is marked as 27, and the point at (0.124, negative 1) is marked as 27."/>
          <p:cNvPicPr>
            <a:picLocks noGrp="1" noChangeAspect="1"/>
          </p:cNvPicPr>
          <p:nvPr>
            <p:ph type="pic" sz="quarter" idx="11"/>
          </p:nvPr>
        </p:nvPicPr>
        <p:blipFill>
          <a:blip r:embed="rId4"/>
          <a:stretch>
            <a:fillRect/>
          </a:stretch>
        </p:blipFill>
        <p:spPr>
          <a:xfrm>
            <a:off x="1905000" y="2150289"/>
            <a:ext cx="5489170" cy="4047061"/>
          </a:xfrm>
          <a:prstGeom prst="rect">
            <a:avLst/>
          </a:prstGeom>
          <a:noFill/>
          <a:ln>
            <a:noFill/>
          </a:ln>
        </p:spPr>
      </p:pic>
    </p:spTree>
    <p:extLst>
      <p:ext uri="{BB962C8B-B14F-4D97-AF65-F5344CB8AC3E}">
        <p14:creationId xmlns:p14="http://schemas.microsoft.com/office/powerpoint/2010/main" val="37949295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SAT with Expend and </a:t>
            </a:r>
            <a:r>
              <a:rPr lang="en-US" dirty="0" smtClean="0"/>
              <a:t>Takers (1 of 2)</a:t>
            </a:r>
            <a:endParaRPr lang="en-US" dirty="0"/>
          </a:p>
        </p:txBody>
      </p:sp>
      <p:pic>
        <p:nvPicPr>
          <p:cNvPr id="8" name="Picture 2" descr="Two graphs correlate expand against S A T and takers against S A T respectively. First graph plots expand on the horizontal axis and SAT on the vertical axis. A curve slopes downward from around (10, 955) and terminates at around (52, 925). A cluster of dots lie from 10 mark to 35 mark along the horizontal axis and from 810 mark to 1200 mark along the vertical axis. The point that lies significantly at (50, 915) is encircled and an arrow pointing at it reads high leverage but small residual. &#10;The second graph plots takers on horizontal axis and SAT on the vertical axis. A curve slopes downward from (0, 1020) and terminates at (71. 825). A cluster of points lies between 0 mark and 20 mark along the horizontal axis and between 900 mark and 1200 mark along the vertical axis. Another cluster of points lies between 30 mark and 70 mark along the horizontal axis and between 810 mark and 925 mark along the vertical axis. "/>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402862" y="1555853"/>
            <a:ext cx="8519251" cy="45749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994852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SAT with Expend and </a:t>
            </a:r>
            <a:r>
              <a:rPr lang="en-US" dirty="0" smtClean="0"/>
              <a:t>Takers (2 of 2)</a:t>
            </a:r>
            <a:endParaRPr lang="en-US" dirty="0"/>
          </a:p>
        </p:txBody>
      </p:sp>
      <p:sp>
        <p:nvSpPr>
          <p:cNvPr id="2" name="Content Placeholder 1"/>
          <p:cNvSpPr>
            <a:spLocks noGrp="1"/>
          </p:cNvSpPr>
          <p:nvPr>
            <p:ph idx="1"/>
          </p:nvPr>
        </p:nvSpPr>
        <p:spPr/>
        <p:txBody>
          <a:bodyPr>
            <a:noAutofit/>
          </a:bodyPr>
          <a:lstStyle/>
          <a:p>
            <a:pPr marL="0" indent="0">
              <a:buNone/>
            </a:pPr>
            <a:r>
              <a:rPr lang="en-US" dirty="0"/>
              <a:t>Plot of standardized residuals vs. </a:t>
            </a:r>
            <a:r>
              <a:rPr lang="en-US" dirty="0" smtClean="0"/>
              <a:t>leverage</a:t>
            </a:r>
            <a:endParaRPr lang="en-US" dirty="0"/>
          </a:p>
        </p:txBody>
      </p:sp>
      <p:pic>
        <p:nvPicPr>
          <p:cNvPr id="11" name="Picture Placeholder 10" descr="Two instructions are followed by a table.  The instructions read as follows: &#10;(1) Prompt, model2 equals lm (S A T is similar to Expand plus Takers, data equals State S A T 82) &#10;(2) Head (sort (cook.distance (model 2), decreasing equals TRUE))&#10;&#10;The table has two rows and six columns. The first column reads 29, 2.0613 and similarly the other column read as follows: 50, 0.1771; 35, 0.1392; 28, 0.1158; 1, 0.0735; and 2, 0.0545.&#10;The first column reading 29, 2.0613 is encircled. "/>
          <p:cNvPicPr>
            <a:picLocks noGrp="1" noChangeAspect="1"/>
          </p:cNvPicPr>
          <p:nvPr>
            <p:ph type="pic" sz="quarter" idx="13"/>
          </p:nvPr>
        </p:nvPicPr>
        <p:blipFill>
          <a:blip r:embed="rId3"/>
          <a:stretch>
            <a:fillRect/>
          </a:stretch>
        </p:blipFill>
        <p:spPr>
          <a:xfrm>
            <a:off x="533400" y="4578927"/>
            <a:ext cx="7550727" cy="1593273"/>
          </a:xfrm>
          <a:prstGeom prst="rect">
            <a:avLst/>
          </a:prstGeom>
          <a:noFill/>
          <a:ln>
            <a:noFill/>
          </a:ln>
        </p:spPr>
      </p:pic>
      <p:pic>
        <p:nvPicPr>
          <p:cNvPr id="10" name="Picture Placeholder 9" descr="A scatter plot correlates leverage against standardized residual. The horizontal axis represents leverage and the vertical axis represents standardized residual. The graph shows a cluster of points between 0.0 mark and 0.1 mark along the horizontal axis and between negative 2.5 mark and 2.2 mark along the vertical axis. A point that that lies significantly at (0.45, negative 2.9) is labeled as Alaska has high leverage and extreme standardized residual."/>
          <p:cNvPicPr>
            <a:picLocks noGrp="1" noChangeAspect="1"/>
          </p:cNvPicPr>
          <p:nvPr>
            <p:ph type="pic" sz="quarter" idx="11"/>
          </p:nvPr>
        </p:nvPicPr>
        <p:blipFill>
          <a:blip r:embed="rId4"/>
          <a:stretch>
            <a:fillRect/>
          </a:stretch>
        </p:blipFill>
        <p:spPr>
          <a:xfrm>
            <a:off x="609600" y="2064179"/>
            <a:ext cx="5516405" cy="2317321"/>
          </a:xfrm>
          <a:prstGeom prst="rect">
            <a:avLst/>
          </a:prstGeom>
          <a:noFill/>
          <a:ln>
            <a:noFill/>
          </a:ln>
        </p:spPr>
      </p:pic>
    </p:spTree>
    <p:extLst>
      <p:ext uri="{BB962C8B-B14F-4D97-AF65-F5344CB8AC3E}">
        <p14:creationId xmlns:p14="http://schemas.microsoft.com/office/powerpoint/2010/main" val="2690224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State SAT data</a:t>
            </a:r>
          </a:p>
        </p:txBody>
      </p:sp>
      <p:pic>
        <p:nvPicPr>
          <p:cNvPr id="9" name="Picture Placeholder 8" descr="Two instruction read as follows: Prompt, Model 2 equals lm (S A T is similar to Expand plus Takers, data equals State S A T 82) and Prompt, plot (model 2)."/>
          <p:cNvPicPr>
            <a:picLocks noGrp="1" noChangeAspect="1"/>
          </p:cNvPicPr>
          <p:nvPr>
            <p:ph type="pic" sz="quarter" idx="11"/>
          </p:nvPr>
        </p:nvPicPr>
        <p:blipFill>
          <a:blip r:embed="rId2"/>
          <a:stretch>
            <a:fillRect/>
          </a:stretch>
        </p:blipFill>
        <p:spPr>
          <a:xfrm>
            <a:off x="245918" y="1447800"/>
            <a:ext cx="8745682" cy="822614"/>
          </a:xfrm>
          <a:prstGeom prst="rect">
            <a:avLst/>
          </a:prstGeom>
          <a:noFill/>
          <a:ln>
            <a:noFill/>
          </a:ln>
        </p:spPr>
      </p:pic>
      <p:pic>
        <p:nvPicPr>
          <p:cNvPr id="10" name="Picture Placeholder 9" descr="A scatter plot correlate leverage l m (S A T is similar to Expand plus takers) along the vertical axis and standardized residuals along the vertical axis. The graph is titled residuals versus Leverage. A text beside the graph reads (This is the fourth plot). A regression curve corresponds to 0 mark on the vertical axis. Cooks distance is marked at negative 3 mark on the vertical axis. A dotted curve extending from (0.3, 3) to (0.47, 1.8) is marked as 1. A dotted curve extending from (0.15, 3) to (0.47, 1.4) is labeled as 0.5. A dotted curve extending from (0.2, negative 3.4) to (0.47, negative 2) is labeled as 1. A dotted curve extending from (0.12, negative 3.2) to (0.47, negative 1.5) is labeled as 0.5. A curve begins at (0.02, negative 1), peaks at (0.1, 1) and terminates at (0.45, negative 2.9). A cluster of points lies between 0.0 mark and 0.1 mark along the horizontal axis and between negative 2.9 mark and 2.3 mark along the vertical axis. The point that lies at (0.45, negative 2.9) is marked as 29. The point that lies at (0.08, 2) is labeled as 35. The point that lies at (0.09, negative 2.3) is marked as 50."/>
          <p:cNvPicPr>
            <a:picLocks noGrp="1" noChangeAspect="1"/>
          </p:cNvPicPr>
          <p:nvPr>
            <p:ph type="pic" sz="quarter" idx="13"/>
          </p:nvPr>
        </p:nvPicPr>
        <p:blipFill>
          <a:blip r:embed="rId3"/>
          <a:stretch>
            <a:fillRect/>
          </a:stretch>
        </p:blipFill>
        <p:spPr>
          <a:xfrm>
            <a:off x="1493355" y="2362200"/>
            <a:ext cx="6190377" cy="3913089"/>
          </a:xfrm>
          <a:prstGeom prst="rect">
            <a:avLst/>
          </a:prstGeom>
          <a:noFill/>
          <a:ln>
            <a:noFill/>
          </a:ln>
        </p:spPr>
      </p:pic>
    </p:spTree>
    <p:extLst>
      <p:ext uri="{BB962C8B-B14F-4D97-AF65-F5344CB8AC3E}">
        <p14:creationId xmlns:p14="http://schemas.microsoft.com/office/powerpoint/2010/main" val="23748431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Summary: Unusual </a:t>
            </a:r>
            <a:r>
              <a:rPr lang="en-US" dirty="0"/>
              <a:t>Points in Regression</a:t>
            </a:r>
          </a:p>
        </p:txBody>
      </p:sp>
      <p:graphicFrame>
        <p:nvGraphicFramePr>
          <p:cNvPr id="4" name="Object 3" descr="Leverage (extreme predictors):&#10;Look for h subscript i greater than 2 times (k plus 1) all over n or h subscript i greater than 2 times (k plus 1) all over n"/>
          <p:cNvGraphicFramePr>
            <a:graphicFrameLocks noChangeAspect="1"/>
          </p:cNvGraphicFramePr>
          <p:nvPr>
            <p:extLst>
              <p:ext uri="{D42A27DB-BD31-4B8C-83A1-F6EECF244321}">
                <p14:modId xmlns:p14="http://schemas.microsoft.com/office/powerpoint/2010/main" val="2203160366"/>
              </p:ext>
            </p:extLst>
          </p:nvPr>
        </p:nvGraphicFramePr>
        <p:xfrm>
          <a:off x="1349951" y="1865168"/>
          <a:ext cx="5736649" cy="1411432"/>
        </p:xfrm>
        <a:graphic>
          <a:graphicData uri="http://schemas.openxmlformats.org/presentationml/2006/ole">
            <mc:AlternateContent xmlns:mc="http://schemas.openxmlformats.org/markup-compatibility/2006">
              <mc:Choice xmlns:v="urn:schemas-microsoft-com:vml" Requires="v">
                <p:oleObj spid="_x0000_s20621" name="Equation" r:id="rId4" imgW="2476440" imgH="609480" progId="Equation.DSMT4">
                  <p:embed/>
                </p:oleObj>
              </mc:Choice>
              <mc:Fallback>
                <p:oleObj name="Equation" r:id="rId4" imgW="2476440" imgH="609480" progId="Equation.DSMT4">
                  <p:embed/>
                  <p:pic>
                    <p:nvPicPr>
                      <p:cNvPr id="0" name=""/>
                      <p:cNvPicPr/>
                      <p:nvPr/>
                    </p:nvPicPr>
                    <p:blipFill>
                      <a:blip r:embed="rId5"/>
                      <a:stretch>
                        <a:fillRect/>
                      </a:stretch>
                    </p:blipFill>
                    <p:spPr>
                      <a:xfrm>
                        <a:off x="1349951" y="1865168"/>
                        <a:ext cx="5736649" cy="1411432"/>
                      </a:xfrm>
                      <a:prstGeom prst="rect">
                        <a:avLst/>
                      </a:prstGeom>
                    </p:spPr>
                  </p:pic>
                </p:oleObj>
              </mc:Fallback>
            </mc:AlternateContent>
          </a:graphicData>
        </a:graphic>
      </p:graphicFrame>
      <p:sp>
        <p:nvSpPr>
          <p:cNvPr id="10" name="Content Placeholder 9"/>
          <p:cNvSpPr>
            <a:spLocks noGrp="1"/>
          </p:cNvSpPr>
          <p:nvPr>
            <p:ph sz="quarter" idx="10"/>
          </p:nvPr>
        </p:nvSpPr>
        <p:spPr>
          <a:xfrm>
            <a:off x="247304" y="3962400"/>
            <a:ext cx="8668096" cy="2118257"/>
          </a:xfrm>
        </p:spPr>
        <p:txBody>
          <a:bodyPr>
            <a:normAutofit/>
          </a:bodyPr>
          <a:lstStyle/>
          <a:p>
            <a:pPr marL="0" indent="0">
              <a:spcBef>
                <a:spcPts val="624"/>
              </a:spcBef>
              <a:buNone/>
            </a:pPr>
            <a:r>
              <a:rPr lang="en-US" dirty="0"/>
              <a:t>Standardized/studentized residuals (poorly predicted):</a:t>
            </a:r>
          </a:p>
          <a:p>
            <a:pPr marL="0" indent="512763">
              <a:spcBef>
                <a:spcPts val="624"/>
              </a:spcBef>
              <a:buNone/>
            </a:pPr>
            <a:r>
              <a:rPr lang="en-US" dirty="0"/>
              <a:t>Look for values beyond ±2 or ±3</a:t>
            </a:r>
          </a:p>
          <a:p>
            <a:pPr marL="0" indent="0">
              <a:spcBef>
                <a:spcPts val="624"/>
              </a:spcBef>
              <a:buNone/>
            </a:pPr>
            <a:r>
              <a:rPr lang="en-US" dirty="0"/>
              <a:t>Cook’s distance (influential):</a:t>
            </a:r>
          </a:p>
          <a:p>
            <a:pPr marL="0" indent="512763">
              <a:spcBef>
                <a:spcPts val="624"/>
              </a:spcBef>
              <a:buNone/>
            </a:pPr>
            <a:r>
              <a:rPr lang="en-US" dirty="0"/>
              <a:t>Look for D</a:t>
            </a:r>
            <a:r>
              <a:rPr lang="en-US" i="1" baseline="-25000" dirty="0"/>
              <a:t>i</a:t>
            </a:r>
            <a:r>
              <a:rPr lang="en-US" i="1" dirty="0"/>
              <a:t> </a:t>
            </a:r>
            <a:r>
              <a:rPr lang="en-US" dirty="0"/>
              <a:t>&gt; 0.5 or D</a:t>
            </a:r>
            <a:r>
              <a:rPr lang="en-US" i="1" baseline="-25000" dirty="0"/>
              <a:t>i</a:t>
            </a:r>
            <a:r>
              <a:rPr lang="en-US" i="1" dirty="0"/>
              <a:t> </a:t>
            </a:r>
            <a:r>
              <a:rPr lang="en-US" dirty="0" smtClean="0"/>
              <a:t>&gt; 1.0</a:t>
            </a:r>
            <a:endParaRPr lang="en-US" dirty="0"/>
          </a:p>
        </p:txBody>
      </p:sp>
    </p:spTree>
    <p:extLst>
      <p:ext uri="{BB962C8B-B14F-4D97-AF65-F5344CB8AC3E}">
        <p14:creationId xmlns:p14="http://schemas.microsoft.com/office/powerpoint/2010/main" val="29272364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Topic </a:t>
            </a:r>
            <a:r>
              <a:rPr lang="en-US" dirty="0" smtClean="0"/>
              <a:t>4.4</a:t>
            </a:r>
            <a:endParaRPr lang="en-US" dirty="0"/>
          </a:p>
        </p:txBody>
      </p:sp>
      <p:sp>
        <p:nvSpPr>
          <p:cNvPr id="3" name="Content Placeholder 2"/>
          <p:cNvSpPr>
            <a:spLocks noGrp="1"/>
          </p:cNvSpPr>
          <p:nvPr>
            <p:ph sz="quarter" idx="10"/>
          </p:nvPr>
        </p:nvSpPr>
        <p:spPr>
          <a:xfrm>
            <a:off x="247304" y="1407392"/>
            <a:ext cx="8515695" cy="4805217"/>
          </a:xfrm>
        </p:spPr>
        <p:txBody>
          <a:bodyPr>
            <a:noAutofit/>
          </a:bodyPr>
          <a:lstStyle/>
          <a:p>
            <a:pPr marL="0" indent="0">
              <a:spcBef>
                <a:spcPts val="624"/>
              </a:spcBef>
              <a:buNone/>
            </a:pPr>
            <a:r>
              <a:rPr lang="en-US" altLang="en-US" dirty="0">
                <a:sym typeface="Symbol" panose="05050102010706020507" pitchFamily="18" charset="2"/>
              </a:rPr>
              <a:t>Finding outliers in </a:t>
            </a:r>
            <a:r>
              <a:rPr lang="en-US" altLang="en-US" dirty="0" smtClean="0">
                <a:sym typeface="Symbol" panose="05050102010706020507" pitchFamily="18" charset="2"/>
              </a:rPr>
              <a:t>regression</a:t>
            </a:r>
          </a:p>
          <a:p>
            <a:pPr marL="0" indent="0">
              <a:spcBef>
                <a:spcPts val="624"/>
              </a:spcBef>
              <a:buNone/>
            </a:pPr>
            <a:r>
              <a:rPr lang="en-US" altLang="en-US" dirty="0" smtClean="0">
                <a:sym typeface="Symbol" panose="05050102010706020507" pitchFamily="18" charset="2"/>
              </a:rPr>
              <a:t>Diagnostics</a:t>
            </a:r>
          </a:p>
          <a:p>
            <a:pPr marL="0" indent="465138">
              <a:spcBef>
                <a:spcPts val="624"/>
              </a:spcBef>
              <a:buNone/>
            </a:pPr>
            <a:r>
              <a:rPr lang="en-US" altLang="en-US" dirty="0" smtClean="0">
                <a:sym typeface="Symbol" panose="05050102010706020507" pitchFamily="18" charset="2"/>
              </a:rPr>
              <a:t>Leverage</a:t>
            </a:r>
            <a:endParaRPr lang="en-US" altLang="en-US" dirty="0">
              <a:sym typeface="Symbol" panose="05050102010706020507" pitchFamily="18" charset="2"/>
            </a:endParaRPr>
          </a:p>
          <a:p>
            <a:pPr marL="457200" lvl="1" indent="0">
              <a:spcBef>
                <a:spcPts val="624"/>
              </a:spcBef>
              <a:buNone/>
            </a:pPr>
            <a:r>
              <a:rPr lang="en-US" altLang="en-US" sz="2600" dirty="0" smtClean="0">
                <a:sym typeface="Symbol" panose="05050102010706020507" pitchFamily="18" charset="2"/>
              </a:rPr>
              <a:t>Standardized residuals</a:t>
            </a:r>
          </a:p>
          <a:p>
            <a:pPr marL="457200" lvl="1" indent="0">
              <a:spcBef>
                <a:spcPts val="624"/>
              </a:spcBef>
              <a:buNone/>
            </a:pPr>
            <a:r>
              <a:rPr lang="en-US" altLang="en-US" sz="2600" dirty="0" smtClean="0">
                <a:sym typeface="Symbol" panose="05050102010706020507" pitchFamily="18" charset="2"/>
              </a:rPr>
              <a:t>Studentized residuals</a:t>
            </a:r>
          </a:p>
          <a:p>
            <a:pPr marL="457200" lvl="1" indent="0">
              <a:spcBef>
                <a:spcPts val="624"/>
              </a:spcBef>
              <a:buNone/>
            </a:pPr>
            <a:r>
              <a:rPr lang="en-US" altLang="en-US" sz="2600" dirty="0" smtClean="0">
                <a:sym typeface="Symbol" panose="05050102010706020507" pitchFamily="18" charset="2"/>
              </a:rPr>
              <a:t>Cook’s</a:t>
            </a:r>
            <a:r>
              <a:rPr lang="en-US" altLang="ja-JP" sz="2600" dirty="0" smtClean="0">
                <a:sym typeface="Symbol" panose="05050102010706020507" pitchFamily="18" charset="2"/>
              </a:rPr>
              <a:t> distance</a:t>
            </a:r>
            <a:endParaRPr lang="en-US" altLang="en-US" sz="2600" dirty="0">
              <a:sym typeface="Symbol" panose="05050102010706020507" pitchFamily="18" charset="2"/>
            </a:endParaRPr>
          </a:p>
        </p:txBody>
      </p:sp>
    </p:spTree>
    <p:extLst>
      <p:ext uri="{BB962C8B-B14F-4D97-AF65-F5344CB8AC3E}">
        <p14:creationId xmlns:p14="http://schemas.microsoft.com/office/powerpoint/2010/main" val="34025552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400"/>
            <a:ext cx="8229600" cy="1257300"/>
          </a:xfrm>
        </p:spPr>
        <p:txBody>
          <a:bodyPr/>
          <a:lstStyle/>
          <a:p>
            <a:r>
              <a:rPr lang="en-US" dirty="0"/>
              <a:t>A (Nonstandard) Function “</a:t>
            </a:r>
            <a:r>
              <a:rPr lang="en-US" dirty="0" err="1"/>
              <a:t>cooksplot</a:t>
            </a:r>
            <a:r>
              <a:rPr lang="en-US" dirty="0" smtClean="0"/>
              <a:t>”</a:t>
            </a:r>
            <a:endParaRPr lang="en-US" dirty="0"/>
          </a:p>
        </p:txBody>
      </p:sp>
      <p:pic>
        <p:nvPicPr>
          <p:cNvPr id="10" name="Picture Placeholder 9" descr="A scatter plot correlates leverage against standardized residuals.  Four regression lines correspond to negative 3, negative 2, 2, and 3 marks respectively on the vertical axis. A dotted curve extends from (0.23, 3) to (0.45, 2). A dotted curve extends from (0.15, 3) to (0.45, 1.5). A dotted curve extends from (0.25, negative 2) to (0.15, negative 2.5). A dotted curve extends from (0.12, negative 3.2) to (0.47, negative 1.5). The point that lies at (0.45, negative 2.9) is marked as 29. The point that lies at (0.08, 2) is labeled as 35. The point that lies at (0.09, negative 2.3) is marked as 50.">
            <a:extLst>
              <a:ext uri="{FF2B5EF4-FFF2-40B4-BE49-F238E27FC236}">
                <a16:creationId xmlns:a16="http://schemas.microsoft.com/office/drawing/2014/main" xmlns="" id="{0EDF1946-01B5-4A23-A95E-73AF341BC777}"/>
              </a:ext>
            </a:extLst>
          </p:cNvPr>
          <p:cNvPicPr>
            <a:picLocks noGrp="1" noChangeAspect="1"/>
          </p:cNvPicPr>
          <p:nvPr>
            <p:ph type="pic" sz="quarter" idx="11"/>
          </p:nvPr>
        </p:nvPicPr>
        <p:blipFill>
          <a:blip r:embed="rId3"/>
          <a:stretch>
            <a:fillRect/>
          </a:stretch>
        </p:blipFill>
        <p:spPr>
          <a:xfrm>
            <a:off x="1968758" y="1696448"/>
            <a:ext cx="4889242" cy="4399552"/>
          </a:xfrm>
          <a:prstGeom prst="rect">
            <a:avLst/>
          </a:prstGeom>
        </p:spPr>
      </p:pic>
    </p:spTree>
    <p:extLst>
      <p:ext uri="{BB962C8B-B14F-4D97-AF65-F5344CB8AC3E}">
        <p14:creationId xmlns:p14="http://schemas.microsoft.com/office/powerpoint/2010/main" val="12454757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400"/>
            <a:ext cx="8229600" cy="1257300"/>
          </a:xfrm>
        </p:spPr>
        <p:txBody>
          <a:bodyPr/>
          <a:lstStyle/>
          <a:p>
            <a:r>
              <a:rPr lang="en-US" dirty="0" err="1" smtClean="0"/>
              <a:t>Dfbetas</a:t>
            </a:r>
            <a:endParaRPr lang="en-US" dirty="0"/>
          </a:p>
        </p:txBody>
      </p:sp>
      <p:sp>
        <p:nvSpPr>
          <p:cNvPr id="4" name="Content Placeholder 3"/>
          <p:cNvSpPr>
            <a:spLocks noGrp="1"/>
          </p:cNvSpPr>
          <p:nvPr>
            <p:ph idx="1"/>
          </p:nvPr>
        </p:nvSpPr>
        <p:spPr>
          <a:xfrm>
            <a:off x="228600" y="1371600"/>
            <a:ext cx="8610600" cy="1240982"/>
          </a:xfrm>
        </p:spPr>
        <p:txBody>
          <a:bodyPr>
            <a:noAutofit/>
          </a:bodyPr>
          <a:lstStyle/>
          <a:p>
            <a:pPr marL="0" indent="0">
              <a:buNone/>
            </a:pPr>
            <a:r>
              <a:rPr lang="en-US" altLang="en-US" dirty="0"/>
              <a:t>Alaska has a lot of influence on the fitted model. How much would the </a:t>
            </a:r>
            <a:r>
              <a:rPr lang="en-US" altLang="en-US" i="1" dirty="0"/>
              <a:t>model </a:t>
            </a:r>
            <a:r>
              <a:rPr lang="en-US" altLang="en-US" dirty="0"/>
              <a:t>change if Alaska were removed?  Look at difference in beta, scaled: "</a:t>
            </a:r>
            <a:r>
              <a:rPr lang="en-US" altLang="ja-JP" dirty="0"/>
              <a:t>dfbetas</a:t>
            </a:r>
            <a:r>
              <a:rPr lang="ja-JP" altLang="en-US" dirty="0"/>
              <a:t>”</a:t>
            </a:r>
            <a:r>
              <a:rPr lang="en-US" altLang="ja-JP" dirty="0" smtClean="0"/>
              <a:t>.</a:t>
            </a:r>
            <a:endParaRPr lang="en-US" altLang="en-US" dirty="0"/>
          </a:p>
        </p:txBody>
      </p:sp>
      <p:pic>
        <p:nvPicPr>
          <p:cNvPr id="11" name="Picture Placeholder 10" descr="An annotated equation reads: d f Beta equals Beta hat subscript j minus Beta hat subscript j times I all over S E subscript Beta hat j. An arrow pointing Beta hat subscript j reads Estimate from model, another arrow pointing Beta hat subscript j times I reads Estimate from model with case I deleted."/>
          <p:cNvPicPr>
            <a:picLocks noGrp="1" noChangeAspect="1"/>
          </p:cNvPicPr>
          <p:nvPr>
            <p:ph type="pic" sz="quarter" idx="11"/>
          </p:nvPr>
        </p:nvPicPr>
        <p:blipFill>
          <a:blip r:embed="rId3"/>
          <a:stretch>
            <a:fillRect/>
          </a:stretch>
        </p:blipFill>
        <p:spPr>
          <a:xfrm>
            <a:off x="228600" y="2800190"/>
            <a:ext cx="4341283" cy="1390810"/>
          </a:xfrm>
          <a:prstGeom prst="rect">
            <a:avLst/>
          </a:prstGeom>
          <a:noFill/>
          <a:ln>
            <a:noFill/>
          </a:ln>
        </p:spPr>
      </p:pic>
      <p:sp>
        <p:nvSpPr>
          <p:cNvPr id="5" name="Content Placeholder 3"/>
          <p:cNvSpPr>
            <a:spLocks noGrp="1"/>
          </p:cNvSpPr>
          <p:nvPr>
            <p:ph type="body" sz="quarter" idx="10"/>
          </p:nvPr>
        </p:nvSpPr>
        <p:spPr>
          <a:xfrm>
            <a:off x="228600" y="4343400"/>
            <a:ext cx="8673738" cy="503802"/>
          </a:xfrm>
        </p:spPr>
        <p:txBody>
          <a:bodyPr>
            <a:normAutofit/>
          </a:bodyPr>
          <a:lstStyle/>
          <a:p>
            <a:pPr marL="0" indent="0">
              <a:buNone/>
            </a:pPr>
            <a:r>
              <a:rPr lang="en-US" altLang="en-US" dirty="0"/>
              <a:t>To remove Alaska from the dataset</a:t>
            </a:r>
            <a:r>
              <a:rPr lang="en-US" altLang="ja-JP" dirty="0" smtClean="0"/>
              <a:t>:</a:t>
            </a:r>
            <a:endParaRPr lang="en-US" altLang="en-US" dirty="0"/>
          </a:p>
        </p:txBody>
      </p:sp>
      <p:pic>
        <p:nvPicPr>
          <p:cNvPr id="12" name="Picture Placeholder 11" descr="An annotated command line reads: Prompt, new data equals sub set (State SAT 82, State! equals “Alaska”). An arrow pointing State SAT 82 reads Full data set, and another arrow pointing exclamatory and equal symbol reads: exclamatory Equals “not equal.” "/>
          <p:cNvPicPr>
            <a:picLocks noGrp="1" noChangeAspect="1"/>
          </p:cNvPicPr>
          <p:nvPr>
            <p:ph type="pic" sz="quarter" idx="13"/>
          </p:nvPr>
        </p:nvPicPr>
        <p:blipFill>
          <a:blip r:embed="rId4"/>
          <a:stretch>
            <a:fillRect/>
          </a:stretch>
        </p:blipFill>
        <p:spPr>
          <a:xfrm>
            <a:off x="228600" y="4942623"/>
            <a:ext cx="7325423" cy="1229577"/>
          </a:xfrm>
          <a:prstGeom prst="rect">
            <a:avLst/>
          </a:prstGeom>
          <a:noFill/>
          <a:ln>
            <a:noFill/>
          </a:ln>
        </p:spPr>
      </p:pic>
    </p:spTree>
    <p:extLst>
      <p:ext uri="{BB962C8B-B14F-4D97-AF65-F5344CB8AC3E}">
        <p14:creationId xmlns:p14="http://schemas.microsoft.com/office/powerpoint/2010/main" val="17301927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Quadratic Model for SAT</a:t>
            </a:r>
          </a:p>
        </p:txBody>
      </p:sp>
      <p:pic>
        <p:nvPicPr>
          <p:cNvPr id="4" name="Picture Placeholder 3" descr="Two tables are titled Coefficients comprises of 5 rows and 4 columns. The row headers are intercept, takers, I (Takers squared), expend, I (expend squared), and the column headers are estimate, Standard . error, t value, and Pr (Prompt absolute value of t).&#10;The data from the first table read as follows: &#10;Row 1 – Intercept: Estimate, 904.19025; Standard error, 34.12276; t value, 26.498; Pr (Prompt absolute value of t), less than 2 e minus 16, followed by three asterisks.&#10;Row 2 – Takers: Estimate, negative 7.44281; Standard error, 0.71688; t value, negative 10.38; Pr (Prompt absolute value of t), 1.58e minus 13, followed by three asterisks.&#10;Row 3 – I (takers squared): Estimate, 0.07094; Standard error, 0.01126; t value, 6.301; Pr (Prompt absolute value of t), 1.11e minus 07, followed by three asterisks.&#10;Row 4 – Expend: Estimate, 9.99660; Standard error, 2.46257; t value, 4.059; Pr (Prompt absolute value of t), 0.000194, followed by three asterisks&#10;Row 5 – I (Expend squared): Estimate, negative 0.12963; Standard error, 0.04216; t value, negative 3.075; Pr (Prompt absolute value of t), 0.003574, followed by two asterisks&#10;The data from the second table read as follows: &#10;Row 1 – Intercept: Estimate, 833.63386; Standard error, 70.42348; t value, 11.837; Pr (Prompt absolute value of t), 2.87e minus 15, followed by three asterisks.&#10;Row 2 – Takers: Estimate, negative 7.67367; Standard error, 0.74238; t value, 10.337; Pr (Prompt absolute value of t), 2.38e minus13, followed by three asterisks.&#10;Row 3 – I (takers squared): Estimate, 0.07520; Standard error, 0.01182; t value, 6.362; Pr (Prompt absolute value of t), 9.91e minus 08, followed by three asterisks.&#10;Row 4 – Expend: Estimate, 16.74541; Standard error, 6.38887; t value, 2.621; Pr (Prompt absolute value of t), 0.0120, followed by 1 asterisks &#10;Row 5 – I (Expend squared): Estimate, negative 0.28162; Standard error, 0.13933; t value, negative 2.02; Pr (Prompt absolute value of t), 0.0494, followed by two asterisks&#10;Text beside the table read, All 50 states; 49 states (no Alaska)&#10;A text and an equation below the tables read: d f beta for the Expend squared term: negative 0.1296 minus of negative 0.2816 all over 0.04216 equals 3.6. The value negative 0. 1296 in the numerator is taken from the last row of the first table, the value negative 0.2816 in the numerator taken from the last row of the second table, and the value 0.04216 in the denominator is taken from the last row of the first table. A text beside reads so deleting Alaska changes beta hat subscript 4 by 3.6 SEs."/>
          <p:cNvPicPr>
            <a:picLocks noGrp="1" noChangeAspect="1"/>
          </p:cNvPicPr>
          <p:nvPr>
            <p:ph type="pic" sz="quarter" idx="11"/>
          </p:nvPr>
        </p:nvPicPr>
        <p:blipFill>
          <a:blip r:embed="rId3"/>
          <a:stretch>
            <a:fillRect/>
          </a:stretch>
        </p:blipFill>
        <p:spPr>
          <a:xfrm>
            <a:off x="1066800" y="1562257"/>
            <a:ext cx="6794513" cy="4518215"/>
          </a:xfrm>
          <a:prstGeom prst="rect">
            <a:avLst/>
          </a:prstGeom>
          <a:noFill/>
          <a:ln>
            <a:noFill/>
          </a:ln>
        </p:spPr>
      </p:pic>
    </p:spTree>
    <p:extLst>
      <p:ext uri="{BB962C8B-B14F-4D97-AF65-F5344CB8AC3E}">
        <p14:creationId xmlns:p14="http://schemas.microsoft.com/office/powerpoint/2010/main" val="21499143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Dfbeta Directly in </a:t>
            </a:r>
            <a:r>
              <a:rPr lang="en-US" dirty="0" smtClean="0"/>
              <a:t>R</a:t>
            </a:r>
            <a:endParaRPr lang="en-US" dirty="0"/>
          </a:p>
        </p:txBody>
      </p:sp>
      <p:sp>
        <p:nvSpPr>
          <p:cNvPr id="4" name="Content Placeholder 3"/>
          <p:cNvSpPr>
            <a:spLocks noGrp="1"/>
          </p:cNvSpPr>
          <p:nvPr>
            <p:ph idx="1"/>
          </p:nvPr>
        </p:nvSpPr>
        <p:spPr>
          <a:xfrm>
            <a:off x="228600" y="1371600"/>
            <a:ext cx="8610600" cy="478452"/>
          </a:xfrm>
        </p:spPr>
        <p:txBody>
          <a:bodyPr>
            <a:noAutofit/>
          </a:bodyPr>
          <a:lstStyle/>
          <a:p>
            <a:pPr marL="0" indent="0">
              <a:buNone/>
            </a:pPr>
            <a:r>
              <a:rPr lang="en-US" altLang="en-US" dirty="0"/>
              <a:t>R will do this in one step:</a:t>
            </a:r>
          </a:p>
        </p:txBody>
      </p:sp>
      <p:pic>
        <p:nvPicPr>
          <p:cNvPr id="6" name="Picture Placeholder 5" descr="An annotated command line. The command line reads: Prompt, d f betas (quad S A T moe) [29, 5]. [1] 3.617734. An arrow pointing to [29, 5] reads we are focusing on the fifth term in the model (so Beta hat subscript 4)."/>
          <p:cNvPicPr>
            <a:picLocks noGrp="1" noChangeAspect="1"/>
          </p:cNvPicPr>
          <p:nvPr>
            <p:ph type="pic" sz="quarter" idx="11"/>
          </p:nvPr>
        </p:nvPicPr>
        <p:blipFill>
          <a:blip r:embed="rId3"/>
          <a:stretch>
            <a:fillRect/>
          </a:stretch>
        </p:blipFill>
        <p:spPr>
          <a:xfrm>
            <a:off x="228600" y="2069995"/>
            <a:ext cx="7194917" cy="1511405"/>
          </a:xfrm>
          <a:prstGeom prst="rect">
            <a:avLst/>
          </a:prstGeom>
          <a:noFill/>
          <a:ln>
            <a:noFill/>
          </a:ln>
        </p:spPr>
      </p:pic>
      <p:sp>
        <p:nvSpPr>
          <p:cNvPr id="5" name="Content Placeholder 3"/>
          <p:cNvSpPr>
            <a:spLocks noGrp="1"/>
          </p:cNvSpPr>
          <p:nvPr>
            <p:ph type="body" sz="quarter" idx="10"/>
          </p:nvPr>
        </p:nvSpPr>
        <p:spPr>
          <a:xfrm>
            <a:off x="191984" y="3733800"/>
            <a:ext cx="7885216" cy="503802"/>
          </a:xfrm>
        </p:spPr>
        <p:txBody>
          <a:bodyPr>
            <a:normAutofit/>
          </a:bodyPr>
          <a:lstStyle/>
          <a:p>
            <a:pPr marL="0" indent="0">
              <a:buNone/>
            </a:pPr>
            <a:r>
              <a:rPr lang="en-US" altLang="en-US" dirty="0"/>
              <a:t>We can get all five parameter estimate changes:</a:t>
            </a:r>
          </a:p>
        </p:txBody>
      </p:sp>
      <p:pic>
        <p:nvPicPr>
          <p:cNvPr id="8" name="Picture Placeholder 7" descr="A command line and a table. The command line reads: Prompt, d f betas (quad S A T mod) [29, 1:5]. The data presented in the table is as follows: Intercept: 2.07480, Takers: 0.32313, I takers to the power 2: negative 0.37944, Expand: negative 2.74995, I expand to the power 2: 3.61773."/>
          <p:cNvPicPr>
            <a:picLocks noGrp="1" noChangeAspect="1"/>
          </p:cNvPicPr>
          <p:nvPr>
            <p:ph type="pic" sz="quarter" idx="13"/>
          </p:nvPr>
        </p:nvPicPr>
        <p:blipFill>
          <a:blip r:embed="rId4"/>
          <a:stretch>
            <a:fillRect/>
          </a:stretch>
        </p:blipFill>
        <p:spPr>
          <a:xfrm>
            <a:off x="191984" y="4343400"/>
            <a:ext cx="8301277" cy="1130691"/>
          </a:xfrm>
          <a:prstGeom prst="rect">
            <a:avLst/>
          </a:prstGeom>
          <a:noFill/>
          <a:ln>
            <a:noFill/>
          </a:ln>
        </p:spPr>
      </p:pic>
    </p:spTree>
    <p:extLst>
      <p:ext uri="{BB962C8B-B14F-4D97-AF65-F5344CB8AC3E}">
        <p14:creationId xmlns:p14="http://schemas.microsoft.com/office/powerpoint/2010/main" val="33883432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400"/>
            <a:ext cx="8229600" cy="1257300"/>
          </a:xfrm>
        </p:spPr>
        <p:txBody>
          <a:bodyPr/>
          <a:lstStyle/>
          <a:p>
            <a:r>
              <a:rPr lang="en-US" dirty="0"/>
              <a:t>Dffits </a:t>
            </a:r>
            <a:r>
              <a:rPr lang="en-US" dirty="0" smtClean="0"/>
              <a:t>(1 of 4)</a:t>
            </a:r>
            <a:endParaRPr lang="en-US" dirty="0"/>
          </a:p>
        </p:txBody>
      </p:sp>
      <p:sp>
        <p:nvSpPr>
          <p:cNvPr id="4" name="Content Placeholder 3"/>
          <p:cNvSpPr>
            <a:spLocks noGrp="1"/>
          </p:cNvSpPr>
          <p:nvPr>
            <p:ph idx="1"/>
          </p:nvPr>
        </p:nvSpPr>
        <p:spPr>
          <a:xfrm>
            <a:off x="228600" y="1371600"/>
            <a:ext cx="8610600" cy="1240982"/>
          </a:xfrm>
        </p:spPr>
        <p:txBody>
          <a:bodyPr>
            <a:noAutofit/>
          </a:bodyPr>
          <a:lstStyle/>
          <a:p>
            <a:pPr marL="0" indent="0">
              <a:buNone/>
            </a:pPr>
            <a:r>
              <a:rPr lang="en-US" altLang="en-US" dirty="0"/>
              <a:t>Alaska has a lot of influence on the fitted model. How much would the </a:t>
            </a:r>
            <a:r>
              <a:rPr lang="en-US" altLang="en-US" i="1" dirty="0"/>
              <a:t>estimate for Alaska </a:t>
            </a:r>
            <a:r>
              <a:rPr lang="en-US" altLang="en-US" dirty="0"/>
              <a:t>change if Alaska were </a:t>
            </a:r>
            <a:r>
              <a:rPr lang="en-US" altLang="en-US" dirty="0" smtClean="0"/>
              <a:t>removed? Look </a:t>
            </a:r>
            <a:r>
              <a:rPr lang="en-US" altLang="en-US" dirty="0"/>
              <a:t>at difference in fits, scaled: </a:t>
            </a:r>
            <a:r>
              <a:rPr lang="ja-JP" altLang="en-US" dirty="0"/>
              <a:t>“</a:t>
            </a:r>
            <a:r>
              <a:rPr lang="en-US" altLang="ja-JP" dirty="0" err="1"/>
              <a:t>dffits</a:t>
            </a:r>
            <a:r>
              <a:rPr lang="ja-JP" altLang="en-US" dirty="0"/>
              <a:t>”</a:t>
            </a:r>
            <a:r>
              <a:rPr lang="en-US" altLang="ja-JP" dirty="0"/>
              <a:t>.</a:t>
            </a:r>
            <a:endParaRPr lang="en-US" altLang="en-US" dirty="0"/>
          </a:p>
        </p:txBody>
      </p:sp>
      <p:pic>
        <p:nvPicPr>
          <p:cNvPr id="10" name="Picture Placeholder 9" descr="An annotated equation and a note. The equation reads: d f f I t equals y hat subscript I minus y hat subscript (i) all over S subscript (i) times square root of h subscript i. An arrow pointing to Y hat subscript I reads Estimate from model. AN arrow pointing y hat subscript (i) reads Estimate from model with case I deleted. AN arrow pointing S subscript (i) reads Residual S E from model with case I deleted. An arrow pointing to square root of h subscript I reads leverage. The note at the bottom reads: Similar to studentized residual with square root of h subscript I instead of square root of (1 minus h subscript i)."/>
          <p:cNvPicPr>
            <a:picLocks noGrp="1" noChangeAspect="1"/>
          </p:cNvPicPr>
          <p:nvPr>
            <p:ph type="pic" sz="quarter" idx="11"/>
          </p:nvPr>
        </p:nvPicPr>
        <p:blipFill>
          <a:blip r:embed="rId3"/>
          <a:stretch>
            <a:fillRect/>
          </a:stretch>
        </p:blipFill>
        <p:spPr>
          <a:xfrm>
            <a:off x="1307805" y="2819400"/>
            <a:ext cx="6388395" cy="3338388"/>
          </a:xfrm>
          <a:prstGeom prst="rect">
            <a:avLst/>
          </a:prstGeom>
          <a:noFill/>
          <a:ln>
            <a:noFill/>
          </a:ln>
        </p:spPr>
      </p:pic>
    </p:spTree>
    <p:extLst>
      <p:ext uri="{BB962C8B-B14F-4D97-AF65-F5344CB8AC3E}">
        <p14:creationId xmlns:p14="http://schemas.microsoft.com/office/powerpoint/2010/main" val="29597462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Dffits </a:t>
            </a:r>
            <a:r>
              <a:rPr lang="en-US" dirty="0" smtClean="0"/>
              <a:t>(2 of 4)</a:t>
            </a:r>
            <a:endParaRPr lang="en-US" dirty="0"/>
          </a:p>
        </p:txBody>
      </p:sp>
      <p:pic>
        <p:nvPicPr>
          <p:cNvPr id="14" name="Picture Placeholder 13" descr="Annotated command lines and equation. The command lines read: Prompt, new x equals data. Frame (Takers equals 31, Expend equals 50.1), Prompt, predict.l m (quad S A T mod, new x), 1, 917.0953 (with Alaska). Prompt, predict.l m (new S A T mod, new x), 1, 800.0794 (Without Alaska). The equation captioned D f fits for Alaska reads: 917.095 minus 800.079 all over 23.55 times square root of 0.952 equals 5.09 (so deleting Alaska changes the Alaska prediction by 5.09 S Es). The values in the numerators are derived from the command lines. The value 23.55 in the denominator is labeled as Resid S E from model without Alaska. The value square root of 0.952 is labeled as leverage for Alaska and command line below reads: Prompt, hat calues (quad S A T mod) [29], 0.951953."/>
          <p:cNvPicPr>
            <a:picLocks noGrp="1" noChangeAspect="1"/>
          </p:cNvPicPr>
          <p:nvPr>
            <p:ph type="pic" sz="quarter" idx="11"/>
          </p:nvPr>
        </p:nvPicPr>
        <p:blipFill>
          <a:blip r:embed="rId3"/>
          <a:stretch>
            <a:fillRect/>
          </a:stretch>
        </p:blipFill>
        <p:spPr>
          <a:xfrm>
            <a:off x="1066800" y="1524000"/>
            <a:ext cx="6905805" cy="4622953"/>
          </a:xfrm>
          <a:prstGeom prst="rect">
            <a:avLst/>
          </a:prstGeom>
          <a:noFill/>
          <a:ln>
            <a:noFill/>
          </a:ln>
        </p:spPr>
      </p:pic>
    </p:spTree>
    <p:extLst>
      <p:ext uri="{BB962C8B-B14F-4D97-AF65-F5344CB8AC3E}">
        <p14:creationId xmlns:p14="http://schemas.microsoft.com/office/powerpoint/2010/main" val="39934039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Dffits </a:t>
            </a:r>
            <a:r>
              <a:rPr lang="en-US" dirty="0" smtClean="0"/>
              <a:t>(3 of 4)</a:t>
            </a:r>
            <a:endParaRPr lang="en-US" dirty="0"/>
          </a:p>
        </p:txBody>
      </p:sp>
      <p:sp>
        <p:nvSpPr>
          <p:cNvPr id="5" name="Content Placeholder 4"/>
          <p:cNvSpPr>
            <a:spLocks noGrp="1"/>
          </p:cNvSpPr>
          <p:nvPr>
            <p:ph idx="1"/>
          </p:nvPr>
        </p:nvSpPr>
        <p:spPr>
          <a:xfrm>
            <a:off x="304800" y="1447800"/>
            <a:ext cx="8610600" cy="478452"/>
          </a:xfrm>
        </p:spPr>
        <p:txBody>
          <a:bodyPr>
            <a:normAutofit lnSpcReduction="10000"/>
          </a:bodyPr>
          <a:lstStyle/>
          <a:p>
            <a:pPr marL="0" indent="0">
              <a:buNone/>
            </a:pPr>
            <a:r>
              <a:rPr lang="en-US" altLang="en-US" dirty="0"/>
              <a:t>R will do this in one step</a:t>
            </a:r>
            <a:r>
              <a:rPr lang="en-US" altLang="en-US" dirty="0" smtClean="0"/>
              <a:t>:</a:t>
            </a:r>
            <a:endParaRPr lang="en-US" altLang="en-US" dirty="0"/>
          </a:p>
        </p:txBody>
      </p:sp>
      <p:pic>
        <p:nvPicPr>
          <p:cNvPr id="11" name="Picture Placeholder 10" descr="A command line followed by a graph. The command line reads: Prompt, d f fits (quad S A T mod) [29]), 99, 5.093222.&#10;The graph plots the values of expend along the horizontal axis and the values of S A T along the vertical axis. The graph shows two curves. The curve representing with Alaska slopes upward from (10, 860). After reaching a certain point the curve gradually slopes downward and terminates at (52, 930). The curve representing without Alaska slopes upward from (10, 845). After reaching a certain point the curve steeply slopes downward and terminates at (52, 800). The distance between the curves at 50 expend mark along the horizontal axis is labeled as difference in Alaska predictions (unscaled)."/>
          <p:cNvPicPr>
            <a:picLocks noGrp="1" noChangeAspect="1"/>
          </p:cNvPicPr>
          <p:nvPr>
            <p:ph type="pic" sz="quarter" idx="11"/>
          </p:nvPr>
        </p:nvPicPr>
        <p:blipFill>
          <a:blip r:embed="rId3"/>
          <a:stretch>
            <a:fillRect/>
          </a:stretch>
        </p:blipFill>
        <p:spPr>
          <a:xfrm>
            <a:off x="304800" y="1981889"/>
            <a:ext cx="6211701" cy="4177272"/>
          </a:xfrm>
          <a:prstGeom prst="rect">
            <a:avLst/>
          </a:prstGeom>
          <a:noFill/>
          <a:ln>
            <a:noFill/>
          </a:ln>
        </p:spPr>
      </p:pic>
    </p:spTree>
    <p:extLst>
      <p:ext uri="{BB962C8B-B14F-4D97-AF65-F5344CB8AC3E}">
        <p14:creationId xmlns:p14="http://schemas.microsoft.com/office/powerpoint/2010/main" val="6244937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ja-JP" dirty="0" smtClean="0"/>
              <a:t>Dffits </a:t>
            </a:r>
            <a:r>
              <a:rPr lang="en-US" dirty="0" smtClean="0"/>
              <a:t>(4 of </a:t>
            </a:r>
            <a:r>
              <a:rPr lang="en-US" dirty="0"/>
              <a:t>4</a:t>
            </a:r>
            <a:r>
              <a:rPr lang="en-US" dirty="0" smtClean="0"/>
              <a:t>)</a:t>
            </a:r>
            <a:endParaRPr lang="en-US" dirty="0"/>
          </a:p>
        </p:txBody>
      </p:sp>
      <p:sp>
        <p:nvSpPr>
          <p:cNvPr id="5" name="Content Placeholder 4"/>
          <p:cNvSpPr>
            <a:spLocks noGrp="1"/>
          </p:cNvSpPr>
          <p:nvPr>
            <p:ph idx="1"/>
          </p:nvPr>
        </p:nvSpPr>
        <p:spPr>
          <a:xfrm>
            <a:off x="237231" y="1371600"/>
            <a:ext cx="8440938" cy="526297"/>
          </a:xfrm>
        </p:spPr>
        <p:txBody>
          <a:bodyPr>
            <a:normAutofit/>
          </a:bodyPr>
          <a:lstStyle/>
          <a:p>
            <a:pPr marL="0" indent="0">
              <a:buNone/>
            </a:pPr>
            <a:r>
              <a:rPr lang="en-US" altLang="en-US" dirty="0"/>
              <a:t>Without South Carolina:</a:t>
            </a:r>
          </a:p>
        </p:txBody>
      </p:sp>
      <p:pic>
        <p:nvPicPr>
          <p:cNvPr id="7" name="Picture Placeholder 6" descr="A command line followed by a graph. The command line reads: Prompt, d f fits (quad S A T mod) [50]), 50, negative .8403983.&#10;The graph plots the values of expend along the horizontal axis and the values of S A T along the vertical axis. The graph shows three curves. The curve representing with Alaska slopes upward from (10, 860). After reaching a certain point the curve gradually slopes downward and terminates at (52, 930). The curve representing without Alaska slopes upward from (10, 845). After reaching a certain point the curve steeply slopes downward and terminates at (52, 800). The curve representing without South Carolina, extends closer to the path of the curve representing with Alaska."/>
          <p:cNvPicPr>
            <a:picLocks noGrp="1" noChangeAspect="1"/>
          </p:cNvPicPr>
          <p:nvPr>
            <p:ph type="pic" sz="quarter" idx="11"/>
          </p:nvPr>
        </p:nvPicPr>
        <p:blipFill>
          <a:blip r:embed="rId3"/>
          <a:stretch>
            <a:fillRect/>
          </a:stretch>
        </p:blipFill>
        <p:spPr>
          <a:xfrm>
            <a:off x="245316" y="1939877"/>
            <a:ext cx="5774484" cy="4156123"/>
          </a:xfrm>
          <a:prstGeom prst="rect">
            <a:avLst/>
          </a:prstGeom>
          <a:noFill/>
          <a:ln>
            <a:noFill/>
          </a:ln>
        </p:spPr>
      </p:pic>
    </p:spTree>
    <p:extLst>
      <p:ext uri="{BB962C8B-B14F-4D97-AF65-F5344CB8AC3E}">
        <p14:creationId xmlns:p14="http://schemas.microsoft.com/office/powerpoint/2010/main" val="35330821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Leverage (unusual </a:t>
            </a:r>
            <a:r>
              <a:rPr lang="en-US" dirty="0"/>
              <a:t>values for predictors)</a:t>
            </a:r>
          </a:p>
        </p:txBody>
      </p:sp>
      <p:sp>
        <p:nvSpPr>
          <p:cNvPr id="3" name="Content Placeholder 2"/>
          <p:cNvSpPr>
            <a:spLocks noGrp="1"/>
          </p:cNvSpPr>
          <p:nvPr>
            <p:ph sz="quarter" idx="10"/>
          </p:nvPr>
        </p:nvSpPr>
        <p:spPr>
          <a:xfrm>
            <a:off x="247304" y="1407393"/>
            <a:ext cx="8744295" cy="497607"/>
          </a:xfrm>
        </p:spPr>
        <p:txBody>
          <a:bodyPr>
            <a:noAutofit/>
          </a:bodyPr>
          <a:lstStyle/>
          <a:p>
            <a:pPr marL="0" indent="0">
              <a:spcBef>
                <a:spcPts val="624"/>
              </a:spcBef>
              <a:buNone/>
            </a:pPr>
            <a:r>
              <a:rPr lang="en-US" altLang="en-US" dirty="0">
                <a:sym typeface="Symbol" panose="05050102010706020507" pitchFamily="18" charset="2"/>
              </a:rPr>
              <a:t>For simple linear regression (for each case</a:t>
            </a:r>
            <a:r>
              <a:rPr lang="en-US" altLang="en-US" dirty="0" smtClean="0">
                <a:sym typeface="Symbol" panose="05050102010706020507" pitchFamily="18" charset="2"/>
              </a:rPr>
              <a:t>):</a:t>
            </a:r>
            <a:endParaRPr lang="en-US" altLang="en-US" dirty="0">
              <a:sym typeface="Symbol" panose="05050102010706020507" pitchFamily="18" charset="2"/>
            </a:endParaRPr>
          </a:p>
        </p:txBody>
      </p:sp>
      <p:graphicFrame>
        <p:nvGraphicFramePr>
          <p:cNvPr id="9" name="Object 8" descr="h subscript I equals 1 over n plus (X subscript i minus X bar) squared over S S X."/>
          <p:cNvGraphicFramePr>
            <a:graphicFrameLocks noChangeAspect="1"/>
          </p:cNvGraphicFramePr>
          <p:nvPr>
            <p:extLst>
              <p:ext uri="{D42A27DB-BD31-4B8C-83A1-F6EECF244321}">
                <p14:modId xmlns:p14="http://schemas.microsoft.com/office/powerpoint/2010/main" val="3315221417"/>
              </p:ext>
            </p:extLst>
          </p:nvPr>
        </p:nvGraphicFramePr>
        <p:xfrm>
          <a:off x="2978150" y="2057400"/>
          <a:ext cx="2973388" cy="1077913"/>
        </p:xfrm>
        <a:graphic>
          <a:graphicData uri="http://schemas.openxmlformats.org/presentationml/2006/ole">
            <mc:AlternateContent xmlns:mc="http://schemas.openxmlformats.org/markup-compatibility/2006">
              <mc:Choice xmlns:v="urn:schemas-microsoft-com:vml" Requires="v">
                <p:oleObj spid="_x0000_s8370" name="Equation" r:id="rId4" imgW="1155600" imgH="419040" progId="Equation.DSMT4">
                  <p:embed/>
                </p:oleObj>
              </mc:Choice>
              <mc:Fallback>
                <p:oleObj name="Equation" r:id="rId4" imgW="1155600" imgH="419040" progId="Equation.DSMT4">
                  <p:embed/>
                  <p:pic>
                    <p:nvPicPr>
                      <p:cNvPr id="0" name=""/>
                      <p:cNvPicPr/>
                      <p:nvPr/>
                    </p:nvPicPr>
                    <p:blipFill>
                      <a:blip r:embed="rId5"/>
                      <a:stretch>
                        <a:fillRect/>
                      </a:stretch>
                    </p:blipFill>
                    <p:spPr>
                      <a:xfrm>
                        <a:off x="2978150" y="2057400"/>
                        <a:ext cx="2973388" cy="1077913"/>
                      </a:xfrm>
                      <a:prstGeom prst="rect">
                        <a:avLst/>
                      </a:prstGeom>
                    </p:spPr>
                  </p:pic>
                </p:oleObj>
              </mc:Fallback>
            </mc:AlternateContent>
          </a:graphicData>
        </a:graphic>
      </p:graphicFrame>
      <p:sp>
        <p:nvSpPr>
          <p:cNvPr id="6" name="Content Placeholder 5"/>
          <p:cNvSpPr>
            <a:spLocks noGrp="1"/>
          </p:cNvSpPr>
          <p:nvPr>
            <p:ph sz="quarter" idx="12"/>
          </p:nvPr>
        </p:nvSpPr>
        <p:spPr>
          <a:xfrm>
            <a:off x="228600" y="3352800"/>
            <a:ext cx="8610600" cy="2438400"/>
          </a:xfrm>
        </p:spPr>
        <p:txBody>
          <a:bodyPr/>
          <a:lstStyle/>
          <a:p>
            <a:pPr marL="0" indent="0">
              <a:buNone/>
            </a:pPr>
            <a:r>
              <a:rPr lang="en-US" dirty="0"/>
              <a:t>(</a:t>
            </a:r>
            <a:r>
              <a:rPr lang="en-US" dirty="0" smtClean="0"/>
              <a:t>multiple regression</a:t>
            </a:r>
            <a:r>
              <a:rPr lang="en-US" dirty="0"/>
              <a:t>, which is more complicated)</a:t>
            </a:r>
          </a:p>
          <a:p>
            <a:pPr marL="0" indent="0">
              <a:buNone/>
            </a:pPr>
            <a:r>
              <a:rPr lang="en-US" b="1" dirty="0" smtClean="0"/>
              <a:t>R: </a:t>
            </a:r>
            <a:r>
              <a:rPr lang="en-US" b="1" dirty="0" err="1" smtClean="0">
                <a:latin typeface="Courier New" panose="02070309020205020404" pitchFamily="49" charset="0"/>
                <a:cs typeface="Courier New" panose="02070309020205020404" pitchFamily="49" charset="0"/>
              </a:rPr>
              <a:t>hatvalues</a:t>
            </a:r>
            <a:r>
              <a:rPr lang="en-US" b="1" dirty="0" smtClean="0">
                <a:latin typeface="Courier New" panose="02070309020205020404" pitchFamily="49" charset="0"/>
                <a:cs typeface="Courier New" panose="02070309020205020404" pitchFamily="49" charset="0"/>
              </a:rPr>
              <a:t>(model)</a:t>
            </a:r>
            <a:endParaRPr lang="en-US" b="1" dirty="0">
              <a:latin typeface="Courier New" panose="02070309020205020404" pitchFamily="49" charset="0"/>
              <a:cs typeface="Courier New" panose="02070309020205020404" pitchFamily="49" charset="0"/>
            </a:endParaRPr>
          </a:p>
          <a:p>
            <a:pPr marL="0" indent="0">
              <a:buNone/>
            </a:pPr>
            <a:r>
              <a:rPr lang="en-US" dirty="0"/>
              <a:t>High leverage means that case has the </a:t>
            </a:r>
            <a:r>
              <a:rPr lang="en-US" i="1" dirty="0"/>
              <a:t>potential</a:t>
            </a:r>
            <a:r>
              <a:rPr lang="en-US" dirty="0"/>
              <a:t> </a:t>
            </a:r>
            <a:r>
              <a:rPr lang="en-US" dirty="0" smtClean="0"/>
              <a:t>to strongly </a:t>
            </a:r>
            <a:r>
              <a:rPr lang="en-US" dirty="0"/>
              <a:t>affect the regression fit</a:t>
            </a:r>
            <a:r>
              <a:rPr lang="en-US" dirty="0" smtClean="0"/>
              <a:t>.</a:t>
            </a:r>
            <a:endParaRPr lang="en-US" dirty="0"/>
          </a:p>
          <a:p>
            <a:pPr marL="0" indent="0">
              <a:buNone/>
            </a:pPr>
            <a:r>
              <a:rPr lang="en-US" dirty="0"/>
              <a:t>What’s a high leverage</a:t>
            </a:r>
            <a:r>
              <a:rPr lang="en-US" dirty="0" smtClean="0"/>
              <a:t>?</a:t>
            </a:r>
            <a:endParaRPr lang="en-US" dirty="0"/>
          </a:p>
        </p:txBody>
      </p:sp>
    </p:spTree>
    <p:extLst>
      <p:ext uri="{BB962C8B-B14F-4D97-AF65-F5344CB8AC3E}">
        <p14:creationId xmlns:p14="http://schemas.microsoft.com/office/powerpoint/2010/main" val="2294970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a:t>
            </a:r>
            <a:r>
              <a:rPr lang="en-US" baseline="0" dirty="0" smtClean="0"/>
              <a:t> </a:t>
            </a:r>
            <a:r>
              <a:rPr lang="en-US" dirty="0" smtClean="0"/>
              <a:t>State </a:t>
            </a:r>
            <a:r>
              <a:rPr lang="en-US" dirty="0"/>
              <a:t>SAT</a:t>
            </a:r>
          </a:p>
        </p:txBody>
      </p:sp>
      <p:sp>
        <p:nvSpPr>
          <p:cNvPr id="5" name="Content Placeholder 4"/>
          <p:cNvSpPr>
            <a:spLocks noGrp="1"/>
          </p:cNvSpPr>
          <p:nvPr>
            <p:ph idx="1"/>
          </p:nvPr>
        </p:nvSpPr>
        <p:spPr>
          <a:xfrm>
            <a:off x="243114" y="1415142"/>
            <a:ext cx="8610600" cy="1480458"/>
          </a:xfrm>
        </p:spPr>
        <p:txBody>
          <a:bodyPr>
            <a:normAutofit/>
          </a:bodyPr>
          <a:lstStyle/>
          <a:p>
            <a:pPr marL="0" indent="0">
              <a:buNone/>
            </a:pPr>
            <a:r>
              <a:rPr lang="en-US" dirty="0"/>
              <a:t>Data: </a:t>
            </a:r>
            <a:r>
              <a:rPr lang="en-US" dirty="0" smtClean="0"/>
              <a:t>StateSAT82.csv</a:t>
            </a:r>
          </a:p>
          <a:p>
            <a:pPr marL="0" indent="0">
              <a:buNone/>
            </a:pPr>
            <a:r>
              <a:rPr lang="en-US" dirty="0"/>
              <a:t>Response: SAT (average SAT score in state)</a:t>
            </a:r>
          </a:p>
          <a:p>
            <a:pPr marL="0" indent="0">
              <a:buNone/>
            </a:pPr>
            <a:r>
              <a:rPr lang="en-US" dirty="0"/>
              <a:t>Predictor: Expend (spending per pupil in thousands</a:t>
            </a:r>
            <a:r>
              <a:rPr lang="en-US" dirty="0" smtClean="0"/>
              <a:t>)</a:t>
            </a:r>
            <a:endParaRPr lang="en-US" dirty="0"/>
          </a:p>
        </p:txBody>
      </p:sp>
      <p:pic>
        <p:nvPicPr>
          <p:cNvPr id="12" name="Picture 2" descr="Two command lines and a table consisting of 6 rows and 6 columns. The Command lines read as follows: S A T model equals l m (S A T approximately equals Expand, data equals State S A T 82); sort (hat values (SAT model), decreasing equals true)&#10;The data from the table read as follows: &#10;Column 1: Row 1, 29; Row 2, 0.41793319; Row 3, 31; Row 4, 0.05059944; Row 5, 8; Row 6, 0.03662137.&#10;Column 2: Row 1, 36; Row 2, 0.08089205; Row 3, 50; Row 4, 0.04932149; Row 5, 15; Row 6, 0.03442153.&#10;Column 3: Row 1, 26; Row 2, 0.6500830; Row 3, 17; Row 4, 0.04860931; Row 5, 46; Row 6, 0.03370478.&#10;Column 4: Row 1, 41; Row 2, 0.06161066; Row 3, 12; Row 4, 0.04845223; Row 5, 42; Row 6, 0.03358963.&#10;Column 5: Row 1, 13; Row 2, 0.05800476; Row 3, 6; Row 4, 0.04293605; Row 5, 44; Row 6, 0.03321286.&#10;Column 6: Row 1, 16; Row 2, 0.05126343; Row 3, 49; Row 4, 0.04245414; Row 5, 34; Row 6, 0.03268381."/>
          <p:cNvPicPr>
            <a:picLocks noGrp="1" noChangeAspect="1" noChangeArrowheads="1"/>
          </p:cNvPicPr>
          <p:nvPr>
            <p:ph type="pic" sz="quarter" idx="11"/>
          </p:nvPr>
        </p:nvPicPr>
        <p:blipFill>
          <a:blip r:embed="rId4">
            <a:extLst>
              <a:ext uri="{28A0092B-C50C-407E-A947-70E740481C1C}">
                <a14:useLocalDpi xmlns:a14="http://schemas.microsoft.com/office/drawing/2010/main" val="0"/>
              </a:ext>
            </a:extLst>
          </a:blip>
          <a:stretch>
            <a:fillRect/>
          </a:stretch>
        </p:blipFill>
        <p:spPr bwMode="auto">
          <a:xfrm>
            <a:off x="710819" y="3048000"/>
            <a:ext cx="7878638" cy="21478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11" name="Object 10" descr="An equation reads h subscript I greater than 3 times (1 plus 1) all over 50 equals 0.12 which is state no. 29? (Alaska)."/>
          <p:cNvGraphicFramePr>
            <a:graphicFrameLocks noGrp="1" noChangeAspect="1"/>
          </p:cNvGraphicFramePr>
          <p:nvPr>
            <p:extLst>
              <p:ext uri="{D42A27DB-BD31-4B8C-83A1-F6EECF244321}">
                <p14:modId xmlns:p14="http://schemas.microsoft.com/office/powerpoint/2010/main" val="1840504605"/>
              </p:ext>
            </p:extLst>
          </p:nvPr>
        </p:nvGraphicFramePr>
        <p:xfrm>
          <a:off x="1189038" y="5353050"/>
          <a:ext cx="6553200" cy="779463"/>
        </p:xfrm>
        <a:graphic>
          <a:graphicData uri="http://schemas.openxmlformats.org/presentationml/2006/ole">
            <mc:AlternateContent xmlns:mc="http://schemas.openxmlformats.org/markup-compatibility/2006">
              <mc:Choice xmlns:v="urn:schemas-microsoft-com:vml" Requires="v">
                <p:oleObj spid="_x0000_s9394" name="Equation" r:id="rId5" imgW="3301920" imgH="393480" progId="Equation.DSMT4">
                  <p:embed/>
                </p:oleObj>
              </mc:Choice>
              <mc:Fallback>
                <p:oleObj name="Equation" r:id="rId5" imgW="3301920" imgH="393480" progId="Equation.DSMT4">
                  <p:embed/>
                  <p:pic>
                    <p:nvPicPr>
                      <p:cNvPr id="0" name="Content Placeholder 4"/>
                      <p:cNvPicPr>
                        <a:picLocks noGrp="1" noChangeAspect="1" noChangeArrowheads="1"/>
                      </p:cNvPicPr>
                      <p:nvPr/>
                    </p:nvPicPr>
                    <p:blipFill>
                      <a:blip r:embed="rId6"/>
                      <a:srcRect/>
                      <a:stretch>
                        <a:fillRect/>
                      </a:stretch>
                    </p:blipFill>
                    <p:spPr bwMode="auto">
                      <a:xfrm>
                        <a:off x="1189038" y="5353050"/>
                        <a:ext cx="6553200" cy="7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5529209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Finding Unusual Residuals</a:t>
            </a:r>
          </a:p>
        </p:txBody>
      </p:sp>
      <p:sp>
        <p:nvSpPr>
          <p:cNvPr id="5" name="Content Placeholder 4"/>
          <p:cNvSpPr>
            <a:spLocks noGrp="1"/>
          </p:cNvSpPr>
          <p:nvPr>
            <p:ph idx="1"/>
          </p:nvPr>
        </p:nvSpPr>
        <p:spPr>
          <a:xfrm>
            <a:off x="243114" y="1415142"/>
            <a:ext cx="8610600" cy="1023258"/>
          </a:xfrm>
        </p:spPr>
        <p:txBody>
          <a:bodyPr/>
          <a:lstStyle/>
          <a:p>
            <a:pPr marL="0" indent="0">
              <a:buNone/>
            </a:pPr>
            <a:r>
              <a:rPr lang="en-US" dirty="0"/>
              <a:t>Recall the Olympic long jump data</a:t>
            </a:r>
          </a:p>
          <a:p>
            <a:pPr marL="0" indent="0">
              <a:buNone/>
            </a:pPr>
            <a:r>
              <a:rPr lang="en-US" dirty="0"/>
              <a:t>Data file: </a:t>
            </a:r>
            <a:r>
              <a:rPr lang="en-US" dirty="0" smtClean="0"/>
              <a:t>LongJumpOlympics2016</a:t>
            </a:r>
            <a:endParaRPr lang="en-US" dirty="0"/>
          </a:p>
        </p:txBody>
      </p:sp>
      <p:pic>
        <p:nvPicPr>
          <p:cNvPr id="10" name="Picture 2" descr="A scatter plot correlating years against gold shows 28 points around an upward (positive) slopping regression line. The horizontal axis represents year and the vertical axis represents Gold. The regression curve extends from around (1985, 7.2) to around (2020, 8.8). Almost all the points lie closer to the regression curve. A point, that lies significantly at around (1968, 8.9), is labeled as Bob Beamon (1968)."/>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1941462" y="2640351"/>
            <a:ext cx="4489550" cy="34868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597209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Raw Residual</a:t>
            </a:r>
          </a:p>
        </p:txBody>
      </p:sp>
      <p:graphicFrame>
        <p:nvGraphicFramePr>
          <p:cNvPr id="10" name="Object 9" descr="e subscript i equals y subscript i minus y hat subscript i"/>
          <p:cNvGraphicFramePr>
            <a:graphicFrameLocks noGrp="1" noChangeAspect="1"/>
          </p:cNvGraphicFramePr>
          <p:nvPr>
            <p:extLst>
              <p:ext uri="{D42A27DB-BD31-4B8C-83A1-F6EECF244321}">
                <p14:modId xmlns:p14="http://schemas.microsoft.com/office/powerpoint/2010/main" val="3149238247"/>
              </p:ext>
            </p:extLst>
          </p:nvPr>
        </p:nvGraphicFramePr>
        <p:xfrm>
          <a:off x="3596994" y="1447800"/>
          <a:ext cx="1587196" cy="672650"/>
        </p:xfrm>
        <a:graphic>
          <a:graphicData uri="http://schemas.openxmlformats.org/presentationml/2006/ole">
            <mc:AlternateContent xmlns:mc="http://schemas.openxmlformats.org/markup-compatibility/2006">
              <mc:Choice xmlns:v="urn:schemas-microsoft-com:vml" Requires="v">
                <p:oleObj spid="_x0000_s10416" name="Equation" r:id="rId4" imgW="749160" imgH="317160" progId="Equation.DSMT4">
                  <p:embed/>
                </p:oleObj>
              </mc:Choice>
              <mc:Fallback>
                <p:oleObj name="Equation" r:id="rId4" imgW="749160" imgH="317160" progId="Equation.DSMT4">
                  <p:embed/>
                  <p:pic>
                    <p:nvPicPr>
                      <p:cNvPr id="0" name="Object 10"/>
                      <p:cNvPicPr>
                        <a:picLocks noGrp="1" noChangeAspect="1" noChangeArrowheads="1"/>
                      </p:cNvPicPr>
                      <p:nvPr/>
                    </p:nvPicPr>
                    <p:blipFill>
                      <a:blip r:embed="rId5"/>
                      <a:srcRect/>
                      <a:stretch>
                        <a:fillRect/>
                      </a:stretch>
                    </p:blipFill>
                    <p:spPr bwMode="auto">
                      <a:xfrm>
                        <a:off x="3596994" y="1447800"/>
                        <a:ext cx="1587196" cy="67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9" name="Picture 101" descr="A scatter plot titled residual versus fits shows 28 points around a regression line. The horizontal axis represents fitted values and the vertical axis represents residuals.  The regression curve corresponds to 0.0 mark along the vertical axis. The graph shows 27 points surrounding the regression curve and a point, that lies off the path significantly at around (8.2, 0.8) is encircled."/>
          <p:cNvPicPr>
            <a:picLocks noGrp="1" noChangeAspect="1" noChangeArrowheads="1"/>
          </p:cNvPicPr>
          <p:nvPr>
            <p:ph type="pic" sz="quarter" idx="11"/>
          </p:nvPr>
        </p:nvPicPr>
        <p:blipFill>
          <a:blip r:embed="rId6">
            <a:extLst>
              <a:ext uri="{28A0092B-C50C-407E-A947-70E740481C1C}">
                <a14:useLocalDpi xmlns:a14="http://schemas.microsoft.com/office/drawing/2010/main" val="0"/>
              </a:ext>
            </a:extLst>
          </a:blip>
          <a:stretch>
            <a:fillRect/>
          </a:stretch>
        </p:blipFill>
        <p:spPr bwMode="auto">
          <a:xfrm>
            <a:off x="627771" y="2286000"/>
            <a:ext cx="3634057" cy="32571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102" descr="A box plot depicts long jump residuals. The box plot shows two vertical curves at the same level, one extending from lower extreme negative 4.0 to lower quartile negative 0.2 and the other extending from upper quartile 0.1 to upper extreme 0.3. A rectangle extends from lower quartile negative 0.2 to median 0.0, while another rectangle of the same height extends from median 0.0 to upper quartile 0.1.     "/>
          <p:cNvPicPr>
            <a:picLocks noGrp="1" noChangeAspect="1" noChangeArrowheads="1"/>
          </p:cNvPicPr>
          <p:nvPr>
            <p:ph type="pic" sz="quarter" idx="13"/>
          </p:nvPr>
        </p:nvPicPr>
        <p:blipFill>
          <a:blip r:embed="rId7">
            <a:extLst>
              <a:ext uri="{28A0092B-C50C-407E-A947-70E740481C1C}">
                <a14:useLocalDpi xmlns:a14="http://schemas.microsoft.com/office/drawing/2010/main" val="0"/>
              </a:ext>
            </a:extLst>
          </a:blip>
          <a:stretch>
            <a:fillRect/>
          </a:stretch>
        </p:blipFill>
        <p:spPr bwMode="auto">
          <a:xfrm>
            <a:off x="4687801" y="2467250"/>
            <a:ext cx="3940349" cy="30066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5"/>
          <p:cNvSpPr>
            <a:spLocks noGrp="1"/>
          </p:cNvSpPr>
          <p:nvPr>
            <p:ph type="body" sz="quarter" idx="10"/>
          </p:nvPr>
        </p:nvSpPr>
        <p:spPr>
          <a:xfrm>
            <a:off x="241662" y="5652657"/>
            <a:ext cx="8673738" cy="527793"/>
          </a:xfrm>
        </p:spPr>
        <p:txBody>
          <a:bodyPr/>
          <a:lstStyle/>
          <a:p>
            <a:pPr marL="0" indent="0">
              <a:buNone/>
            </a:pPr>
            <a:r>
              <a:rPr lang="en-US" dirty="0"/>
              <a:t>How do we know when a residual is </a:t>
            </a:r>
            <a:r>
              <a:rPr lang="en-US" i="1" dirty="0"/>
              <a:t>unusually</a:t>
            </a:r>
            <a:r>
              <a:rPr lang="en-US" dirty="0"/>
              <a:t> large</a:t>
            </a:r>
            <a:r>
              <a:rPr lang="en-US" dirty="0" smtClean="0"/>
              <a:t>?</a:t>
            </a:r>
            <a:endParaRPr lang="en-US" dirty="0"/>
          </a:p>
        </p:txBody>
      </p:sp>
    </p:spTree>
    <p:extLst>
      <p:ext uri="{BB962C8B-B14F-4D97-AF65-F5344CB8AC3E}">
        <p14:creationId xmlns:p14="http://schemas.microsoft.com/office/powerpoint/2010/main" val="27231358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Standardized </a:t>
            </a:r>
            <a:r>
              <a:rPr lang="en-US" dirty="0" smtClean="0"/>
              <a:t>Residuals (1 of 2)</a:t>
            </a:r>
            <a:endParaRPr lang="en-US" dirty="0"/>
          </a:p>
        </p:txBody>
      </p:sp>
      <p:pic>
        <p:nvPicPr>
          <p:cNvPr id="9" name="Picture 96" descr="The standardized residuals are: stdres subscript i equals y subscript i minus y hat subscript I over sigma hat subscript epsilon times square root of 1 minus h subscript i (labeled leverage)."/>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1143000" y="1600200"/>
            <a:ext cx="6769835" cy="24324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Content Placeholder 6"/>
          <p:cNvSpPr>
            <a:spLocks noGrp="1"/>
          </p:cNvSpPr>
          <p:nvPr>
            <p:ph type="body" sz="quarter" idx="10"/>
          </p:nvPr>
        </p:nvSpPr>
        <p:spPr>
          <a:xfrm>
            <a:off x="152400" y="4267200"/>
            <a:ext cx="8763000" cy="1981200"/>
          </a:xfrm>
        </p:spPr>
        <p:txBody>
          <a:bodyPr>
            <a:normAutofit/>
          </a:bodyPr>
          <a:lstStyle/>
          <a:p>
            <a:pPr marL="0" indent="0">
              <a:buNone/>
            </a:pPr>
            <a:r>
              <a:rPr lang="en-US" dirty="0"/>
              <a:t>Why </a:t>
            </a:r>
            <a:r>
              <a:rPr lang="en-US" dirty="0" smtClean="0"/>
              <a:t>include </a:t>
            </a:r>
            <a:r>
              <a:rPr lang="en-US" i="1" dirty="0" smtClean="0"/>
              <a:t>h</a:t>
            </a:r>
            <a:r>
              <a:rPr lang="en-US" i="1" baseline="-25000" dirty="0" smtClean="0"/>
              <a:t>i</a:t>
            </a:r>
            <a:r>
              <a:rPr lang="en-US" dirty="0" smtClean="0"/>
              <a:t>?</a:t>
            </a:r>
          </a:p>
          <a:p>
            <a:pPr marL="0" indent="0">
              <a:buNone/>
            </a:pPr>
            <a:r>
              <a:rPr lang="en-US" dirty="0" smtClean="0"/>
              <a:t>More </a:t>
            </a:r>
            <a:r>
              <a:rPr lang="en-US" dirty="0"/>
              <a:t>sensitive to residuals from high leverage points</a:t>
            </a:r>
            <a:r>
              <a:rPr lang="en-US" dirty="0" smtClean="0"/>
              <a:t>.</a:t>
            </a:r>
          </a:p>
          <a:p>
            <a:pPr marL="0" indent="0">
              <a:buNone/>
            </a:pPr>
            <a:r>
              <a:rPr lang="en-US" b="1" dirty="0" smtClean="0"/>
              <a:t>R: </a:t>
            </a:r>
            <a:r>
              <a:rPr lang="en-US" b="1" dirty="0" err="1" smtClean="0">
                <a:latin typeface="Courier New" panose="02070309020205020404" pitchFamily="49" charset="0"/>
                <a:cs typeface="Courier New" panose="02070309020205020404" pitchFamily="49" charset="0"/>
              </a:rPr>
              <a:t>rstandard</a:t>
            </a:r>
            <a:r>
              <a:rPr lang="en-US" b="1" dirty="0" smtClean="0">
                <a:latin typeface="Courier New" panose="02070309020205020404" pitchFamily="49" charset="0"/>
                <a:cs typeface="Courier New" panose="02070309020205020404" pitchFamily="49" charset="0"/>
              </a:rPr>
              <a:t>(</a:t>
            </a:r>
            <a:r>
              <a:rPr lang="en-US" b="1" dirty="0" err="1" smtClean="0">
                <a:latin typeface="Courier New" panose="02070309020205020404" pitchFamily="49" charset="0"/>
                <a:cs typeface="Courier New" panose="02070309020205020404" pitchFamily="49" charset="0"/>
              </a:rPr>
              <a:t>mymodel</a:t>
            </a:r>
            <a:r>
              <a:rPr lang="en-US" b="1" dirty="0" smtClean="0">
                <a:latin typeface="Courier New" panose="02070309020205020404" pitchFamily="49" charset="0"/>
                <a:cs typeface="Courier New" panose="02070309020205020404" pitchFamily="49" charset="0"/>
              </a:rPr>
              <a:t>)</a:t>
            </a:r>
          </a:p>
          <a:p>
            <a:pPr marL="0" indent="0">
              <a:buNone/>
            </a:pPr>
            <a:r>
              <a:rPr lang="en-US" dirty="0"/>
              <a:t>Look </a:t>
            </a:r>
            <a:r>
              <a:rPr lang="en-US" dirty="0" smtClean="0"/>
              <a:t>for: |</a:t>
            </a:r>
            <a:r>
              <a:rPr lang="en-US" i="1" dirty="0" err="1" smtClean="0"/>
              <a:t>stdres</a:t>
            </a:r>
            <a:r>
              <a:rPr lang="en-US" dirty="0" smtClean="0"/>
              <a:t>| &gt; 2 (mild</a:t>
            </a:r>
            <a:r>
              <a:rPr lang="en-US" dirty="0"/>
              <a:t>) </a:t>
            </a:r>
            <a:r>
              <a:rPr lang="en-US" dirty="0" smtClean="0"/>
              <a:t>or </a:t>
            </a:r>
            <a:r>
              <a:rPr lang="en-US" dirty="0"/>
              <a:t>|</a:t>
            </a:r>
            <a:r>
              <a:rPr lang="en-US" i="1" dirty="0" err="1"/>
              <a:t>stdres</a:t>
            </a:r>
            <a:r>
              <a:rPr lang="en-US" dirty="0" smtClean="0"/>
              <a:t>| &gt; 3</a:t>
            </a:r>
            <a:endParaRPr lang="en-US" dirty="0"/>
          </a:p>
        </p:txBody>
      </p:sp>
    </p:spTree>
    <p:extLst>
      <p:ext uri="{BB962C8B-B14F-4D97-AF65-F5344CB8AC3E}">
        <p14:creationId xmlns:p14="http://schemas.microsoft.com/office/powerpoint/2010/main" val="9620164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Standardized </a:t>
            </a:r>
            <a:r>
              <a:rPr lang="en-US" dirty="0" smtClean="0"/>
              <a:t>Residuals (2 of 2)</a:t>
            </a:r>
            <a:endParaRPr lang="en-US" dirty="0"/>
          </a:p>
        </p:txBody>
      </p:sp>
      <p:pic>
        <p:nvPicPr>
          <p:cNvPr id="8" name="Picture 2" descr="A scatterplot correlating index against standardized residuals. The horizontal axis represents index and the vertical axis represents standardized residuals. A cluster of points lie below the dotted line corresponding to 2 mark. A point significantly lies on the dotted line corresponding to 3 mark on the vertical axis. The point is encircled and labeled case hash tag 16. A text reads possible problem: An outlier might affect the fit (pulling midel closer or increasing variability)."/>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2133600" y="3350405"/>
            <a:ext cx="4962077" cy="28979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3" descr="A set of command lines followed by two values: The command lines read as follows:&#10;Prompt, model 3 equals lm (Gold approximately equals Year, data equals Long Jump Olympics 2016)&#10;Prompt, plot (r standard (model 3))&#10;Prompt, a b line (h equals c (negative 3, negative 2, 2, 3), lty equals 2)&#10;Prompt, r standard (model 3) [16]&#10;The values at the bottom reads 16 and 2.960255."/>
          <p:cNvPicPr>
            <a:picLocks noGrp="1" noChangeAspect="1" noChangeArrowheads="1"/>
          </p:cNvPicPr>
          <p:nvPr>
            <p:ph type="pic" sz="quarter" idx="13"/>
          </p:nvPr>
        </p:nvPicPr>
        <p:blipFill>
          <a:blip r:embed="rId4">
            <a:extLst>
              <a:ext uri="{28A0092B-C50C-407E-A947-70E740481C1C}">
                <a14:useLocalDpi xmlns:a14="http://schemas.microsoft.com/office/drawing/2010/main" val="0"/>
              </a:ext>
            </a:extLst>
          </a:blip>
          <a:stretch>
            <a:fillRect/>
          </a:stretch>
        </p:blipFill>
        <p:spPr bwMode="auto">
          <a:xfrm>
            <a:off x="961072" y="1408746"/>
            <a:ext cx="7355207" cy="17916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906819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Studentized Residuals (1 of 2)</a:t>
            </a:r>
            <a:endParaRPr lang="en-US" dirty="0"/>
          </a:p>
        </p:txBody>
      </p:sp>
      <p:pic>
        <p:nvPicPr>
          <p:cNvPr id="8" name="Picture 94" descr="The studentized residuals are: studres subscript i equals y subscript i minus y hat subscript i over sigma hat subscript epsilon times square root of 1 minus h subscript i (y hat subscript i and sigma hat subscript i are  labeled using model fit without ith case)."/>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540353" y="1600200"/>
            <a:ext cx="7917847" cy="26277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5"/>
          <p:cNvSpPr>
            <a:spLocks noGrp="1"/>
          </p:cNvSpPr>
          <p:nvPr>
            <p:ph type="body" sz="quarter" idx="10"/>
          </p:nvPr>
        </p:nvSpPr>
        <p:spPr>
          <a:xfrm>
            <a:off x="228600" y="4923971"/>
            <a:ext cx="8673738" cy="943429"/>
          </a:xfrm>
        </p:spPr>
        <p:txBody>
          <a:bodyPr>
            <a:noAutofit/>
          </a:bodyPr>
          <a:lstStyle/>
          <a:p>
            <a:pPr marL="0" indent="0">
              <a:buNone/>
            </a:pPr>
            <a:r>
              <a:rPr lang="en-US" b="1" dirty="0" smtClean="0"/>
              <a:t>R: </a:t>
            </a:r>
            <a:r>
              <a:rPr lang="en-US" b="1" dirty="0" err="1" smtClean="0">
                <a:latin typeface="Courier New" panose="02070309020205020404" pitchFamily="49" charset="0"/>
                <a:cs typeface="Courier New" panose="02070309020205020404" pitchFamily="49" charset="0"/>
              </a:rPr>
              <a:t>rstudent</a:t>
            </a:r>
            <a:r>
              <a:rPr lang="en-US" b="1" dirty="0" smtClean="0">
                <a:latin typeface="Courier New" panose="02070309020205020404" pitchFamily="49" charset="0"/>
                <a:cs typeface="Courier New" panose="02070309020205020404" pitchFamily="49" charset="0"/>
              </a:rPr>
              <a:t>(</a:t>
            </a:r>
            <a:r>
              <a:rPr lang="en-US" b="1" dirty="0" err="1" smtClean="0">
                <a:latin typeface="Courier New" panose="02070309020205020404" pitchFamily="49" charset="0"/>
                <a:cs typeface="Courier New" panose="02070309020205020404" pitchFamily="49" charset="0"/>
              </a:rPr>
              <a:t>mymodel</a:t>
            </a:r>
            <a:r>
              <a:rPr lang="en-US" b="1" dirty="0" smtClean="0">
                <a:latin typeface="Courier New" panose="02070309020205020404" pitchFamily="49" charset="0"/>
                <a:cs typeface="Courier New" panose="02070309020205020404" pitchFamily="49" charset="0"/>
              </a:rPr>
              <a:t>)</a:t>
            </a:r>
          </a:p>
          <a:p>
            <a:pPr marL="0" indent="0">
              <a:buNone/>
            </a:pPr>
            <a:r>
              <a:rPr lang="en-US" dirty="0" smtClean="0"/>
              <a:t>Look for </a:t>
            </a:r>
            <a:r>
              <a:rPr lang="en-US" dirty="0" smtClean="0">
                <a:sym typeface="Wingdings" pitchFamily="2" charset="2"/>
              </a:rPr>
              <a:t>: |</a:t>
            </a:r>
            <a:r>
              <a:rPr lang="en-US" i="1" dirty="0" err="1" smtClean="0">
                <a:sym typeface="Wingdings" pitchFamily="2" charset="2"/>
              </a:rPr>
              <a:t>studres</a:t>
            </a:r>
            <a:r>
              <a:rPr lang="en-US" dirty="0" smtClean="0">
                <a:sym typeface="Wingdings" pitchFamily="2" charset="2"/>
              </a:rPr>
              <a:t>| &gt; 2 (mild) or |</a:t>
            </a:r>
            <a:r>
              <a:rPr lang="en-US" i="1" dirty="0" err="1" smtClean="0">
                <a:sym typeface="Wingdings" pitchFamily="2" charset="2"/>
              </a:rPr>
              <a:t>studres</a:t>
            </a:r>
            <a:r>
              <a:rPr lang="en-US" dirty="0" smtClean="0">
                <a:sym typeface="Wingdings" pitchFamily="2" charset="2"/>
              </a:rPr>
              <a:t>| &gt; 3</a:t>
            </a:r>
            <a:endParaRPr lang="en-US" dirty="0"/>
          </a:p>
        </p:txBody>
      </p:sp>
    </p:spTree>
    <p:extLst>
      <p:ext uri="{BB962C8B-B14F-4D97-AF65-F5344CB8AC3E}">
        <p14:creationId xmlns:p14="http://schemas.microsoft.com/office/powerpoint/2010/main" val="29600388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bergerinvitels3e_lectureslides_ch01_fin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bergerinvitels3e_lectureslides_ch01_final</Template>
  <TotalTime>2416</TotalTime>
  <Words>547</Words>
  <Application>Microsoft Office PowerPoint</Application>
  <PresentationFormat>On-screen Show (4:3)</PresentationFormat>
  <Paragraphs>96</Paragraphs>
  <Slides>27</Slides>
  <Notes>24</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27</vt:i4>
      </vt:variant>
    </vt:vector>
  </HeadingPairs>
  <TitlesOfParts>
    <vt:vector size="36" baseType="lpstr">
      <vt:lpstr>ＭＳ Ｐゴシック</vt:lpstr>
      <vt:lpstr>Arial</vt:lpstr>
      <vt:lpstr>Arial Black</vt:lpstr>
      <vt:lpstr>Calibri</vt:lpstr>
      <vt:lpstr>Courier New</vt:lpstr>
      <vt:lpstr>Symbol</vt:lpstr>
      <vt:lpstr>Wingdings</vt:lpstr>
      <vt:lpstr>bergerinvitels3e_lectureslides_ch01_final</vt:lpstr>
      <vt:lpstr>Equation</vt:lpstr>
      <vt:lpstr>Section 4.4</vt:lpstr>
      <vt:lpstr>Topic 4.4</vt:lpstr>
      <vt:lpstr>Leverage (unusual values for predictors)</vt:lpstr>
      <vt:lpstr>Example: State SAT</vt:lpstr>
      <vt:lpstr>Finding Unusual Residuals</vt:lpstr>
      <vt:lpstr>Raw Residual</vt:lpstr>
      <vt:lpstr>Standardized Residuals (1 of 2)</vt:lpstr>
      <vt:lpstr>Standardized Residuals (2 of 2)</vt:lpstr>
      <vt:lpstr>Studentized Residuals (1 of 2)</vt:lpstr>
      <vt:lpstr>Studentized Residuals (2 of 2)</vt:lpstr>
      <vt:lpstr>“Trick” to Find Studentized Residual</vt:lpstr>
      <vt:lpstr>Influence</vt:lpstr>
      <vt:lpstr>Cook’s Distance (1 of 2)</vt:lpstr>
      <vt:lpstr>Cook’s Distance (2 of 2)</vt:lpstr>
      <vt:lpstr>Residual Plots in R</vt:lpstr>
      <vt:lpstr>SAT with Expend and Takers (1 of 2)</vt:lpstr>
      <vt:lpstr>SAT with Expend and Takers (2 of 2)</vt:lpstr>
      <vt:lpstr>The State SAT data</vt:lpstr>
      <vt:lpstr>Summary: Unusual Points in Regression</vt:lpstr>
      <vt:lpstr>A (Nonstandard) Function “cooksplot”</vt:lpstr>
      <vt:lpstr>Dfbetas</vt:lpstr>
      <vt:lpstr>A Quadratic Model for SAT</vt:lpstr>
      <vt:lpstr>Dfbeta Directly in R</vt:lpstr>
      <vt:lpstr>Dffits (1 of 4)</vt:lpstr>
      <vt:lpstr>Dffits (2 of 4)</vt:lpstr>
      <vt:lpstr>Dffits (3 of 4)</vt:lpstr>
      <vt:lpstr>Dffits (4 of 4)</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4.4</dc:title>
  <dc:creator>Canon</dc:creator>
  <cp:lastModifiedBy>Newton, Andy</cp:lastModifiedBy>
  <cp:revision>509</cp:revision>
  <dcterms:created xsi:type="dcterms:W3CDTF">2015-10-23T14:29:37Z</dcterms:created>
  <dcterms:modified xsi:type="dcterms:W3CDTF">2018-08-30T15:01:02Z</dcterms:modified>
</cp:coreProperties>
</file>